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3.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42" r:id="rId3"/>
    <p:sldId id="258" r:id="rId4"/>
    <p:sldId id="403" r:id="rId5"/>
    <p:sldId id="357" r:id="rId6"/>
    <p:sldId id="341" r:id="rId7"/>
    <p:sldId id="369" r:id="rId8"/>
    <p:sldId id="345" r:id="rId9"/>
    <p:sldId id="344" r:id="rId10"/>
    <p:sldId id="371" r:id="rId11"/>
    <p:sldId id="359" r:id="rId12"/>
    <p:sldId id="411" r:id="rId13"/>
    <p:sldId id="366" r:id="rId14"/>
    <p:sldId id="364" r:id="rId15"/>
    <p:sldId id="372" r:id="rId16"/>
    <p:sldId id="413" r:id="rId17"/>
    <p:sldId id="414" r:id="rId18"/>
    <p:sldId id="415" r:id="rId19"/>
    <p:sldId id="356" r:id="rId20"/>
    <p:sldId id="390" r:id="rId21"/>
    <p:sldId id="400" r:id="rId22"/>
    <p:sldId id="394" r:id="rId23"/>
    <p:sldId id="367" r:id="rId24"/>
    <p:sldId id="398" r:id="rId25"/>
    <p:sldId id="387" r:id="rId26"/>
    <p:sldId id="409" r:id="rId27"/>
    <p:sldId id="338" r:id="rId28"/>
    <p:sldId id="373" r:id="rId29"/>
    <p:sldId id="374" r:id="rId30"/>
    <p:sldId id="408" r:id="rId31"/>
    <p:sldId id="397" r:id="rId32"/>
    <p:sldId id="396" r:id="rId33"/>
    <p:sldId id="375" r:id="rId34"/>
    <p:sldId id="376" r:id="rId35"/>
    <p:sldId id="417" r:id="rId36"/>
    <p:sldId id="419" r:id="rId37"/>
    <p:sldId id="406" r:id="rId38"/>
    <p:sldId id="385" r:id="rId39"/>
    <p:sldId id="420" r:id="rId40"/>
    <p:sldId id="273" r:id="rId4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91D"/>
    <a:srgbClr val="E6AF00"/>
    <a:srgbClr val="FDE2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353" autoAdjust="0"/>
  </p:normalViewPr>
  <p:slideViewPr>
    <p:cSldViewPr>
      <p:cViewPr varScale="1">
        <p:scale>
          <a:sx n="69" d="100"/>
          <a:sy n="69" d="100"/>
        </p:scale>
        <p:origin x="135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customXml" Target="../customXml/item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D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D8EBF-23A1-4366-BF10-621B4F37B4B4}" type="datetimeFigureOut">
              <a:rPr lang="es-DO" smtClean="0"/>
              <a:t>21/11/2017</a:t>
            </a:fld>
            <a:endParaRPr lang="es-D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D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D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BECDDA-CF06-496A-81A7-92DC03BB0DEF}" type="slidenum">
              <a:rPr lang="es-DO" smtClean="0"/>
              <a:t>‹Nº›</a:t>
            </a:fld>
            <a:endParaRPr lang="es-DO"/>
          </a:p>
        </p:txBody>
      </p:sp>
    </p:spTree>
    <p:extLst>
      <p:ext uri="{BB962C8B-B14F-4D97-AF65-F5344CB8AC3E}">
        <p14:creationId xmlns:p14="http://schemas.microsoft.com/office/powerpoint/2010/main" val="195759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E147A78-237F-4EA4-A01D-FF9C63E18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E6BBBD-01F6-40F8-9E0A-5BEE72F6576E}" type="slidenum">
              <a:rPr lang="en-US" altLang="es-DO" smtClean="0"/>
              <a:pPr>
                <a:spcBef>
                  <a:spcPct val="0"/>
                </a:spcBef>
              </a:pPr>
              <a:t>8</a:t>
            </a:fld>
            <a:endParaRPr lang="en-US" altLang="es-DO"/>
          </a:p>
        </p:txBody>
      </p:sp>
      <p:sp>
        <p:nvSpPr>
          <p:cNvPr id="16387" name="Rectangle 2">
            <a:extLst>
              <a:ext uri="{FF2B5EF4-FFF2-40B4-BE49-F238E27FC236}">
                <a16:creationId xmlns:a16="http://schemas.microsoft.com/office/drawing/2014/main" id="{96E3CDDB-2037-4E72-932A-FF30E103D5D1}"/>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ED78108-85B1-497E-BF39-B37E301A9B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s-DO">
              <a:latin typeface="Arial" panose="020B0604020202020204" pitchFamily="34" charset="0"/>
            </a:endParaRPr>
          </a:p>
        </p:txBody>
      </p:sp>
    </p:spTree>
    <p:extLst>
      <p:ext uri="{BB962C8B-B14F-4D97-AF65-F5344CB8AC3E}">
        <p14:creationId xmlns:p14="http://schemas.microsoft.com/office/powerpoint/2010/main" val="266373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10"/>
          </p:nvPr>
        </p:nvSpPr>
        <p:spPr/>
        <p:txBody>
          <a:bodyPr/>
          <a:lstStyle/>
          <a:p>
            <a:fld id="{FEBECDDA-CF06-496A-81A7-92DC03BB0DEF}" type="slidenum">
              <a:rPr lang="es-DO" smtClean="0"/>
              <a:t>9</a:t>
            </a:fld>
            <a:endParaRPr lang="es-DO"/>
          </a:p>
        </p:txBody>
      </p:sp>
    </p:spTree>
    <p:extLst>
      <p:ext uri="{BB962C8B-B14F-4D97-AF65-F5344CB8AC3E}">
        <p14:creationId xmlns:p14="http://schemas.microsoft.com/office/powerpoint/2010/main" val="18616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Decir que la RD está amenazada por varios tipos de riesgos geológicos.</a:t>
            </a:r>
            <a:endParaRPr lang="es-ES" dirty="0"/>
          </a:p>
        </p:txBody>
      </p:sp>
      <p:sp>
        <p:nvSpPr>
          <p:cNvPr id="4" name="Marcador de número de diapositiva 3"/>
          <p:cNvSpPr>
            <a:spLocks noGrp="1"/>
          </p:cNvSpPr>
          <p:nvPr>
            <p:ph type="sldNum" sz="quarter" idx="10"/>
          </p:nvPr>
        </p:nvSpPr>
        <p:spPr/>
        <p:txBody>
          <a:bodyPr/>
          <a:lstStyle/>
          <a:p>
            <a:fld id="{BC1EE1EF-31F7-4FAF-8648-C261635D9131}" type="slidenum">
              <a:rPr lang="es-ES" smtClean="0"/>
              <a:t>21</a:t>
            </a:fld>
            <a:endParaRPr lang="es-ES"/>
          </a:p>
        </p:txBody>
      </p:sp>
    </p:spTree>
    <p:extLst>
      <p:ext uri="{BB962C8B-B14F-4D97-AF65-F5344CB8AC3E}">
        <p14:creationId xmlns:p14="http://schemas.microsoft.com/office/powerpoint/2010/main" val="93721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FA23DA4-96D1-4244-A816-2AE3520BAAE3}" type="slidenum">
              <a:rPr lang="es-ES" smtClean="0"/>
              <a:pPr/>
              <a:t>40</a:t>
            </a:fld>
            <a:endParaRPr lang="es-E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2B2C22-3CBB-4835-8070-CC943E7FE6AD}" type="datetimeFigureOut">
              <a:rPr lang="es-DO" smtClean="0"/>
              <a:t>21/11/2017</a:t>
            </a:fld>
            <a:endParaRPr lang="es-DO"/>
          </a:p>
        </p:txBody>
      </p:sp>
      <p:sp>
        <p:nvSpPr>
          <p:cNvPr id="5" name="Footer Placeholder 4"/>
          <p:cNvSpPr>
            <a:spLocks noGrp="1"/>
          </p:cNvSpPr>
          <p:nvPr>
            <p:ph type="ftr" sz="quarter" idx="11"/>
          </p:nvPr>
        </p:nvSpPr>
        <p:spPr/>
        <p:txBody>
          <a:bodyPr/>
          <a:lstStyle>
            <a:lvl1pPr>
              <a:defRPr sz="825">
                <a:solidFill>
                  <a:srgbClr val="E65D00"/>
                </a:solidFill>
              </a:defRPr>
            </a:lvl1pPr>
          </a:lstStyle>
          <a:p>
            <a:r>
              <a:rPr lang="es-DO" dirty="0"/>
              <a:t>La Minería del Siglo XXI: El Reto de las Américas - OLAMI</a:t>
            </a:r>
          </a:p>
          <a:p>
            <a:endParaRPr lang="es-DO" dirty="0"/>
          </a:p>
        </p:txBody>
      </p:sp>
      <p:sp>
        <p:nvSpPr>
          <p:cNvPr id="6" name="Slide Number Placeholder 5"/>
          <p:cNvSpPr>
            <a:spLocks noGrp="1"/>
          </p:cNvSpPr>
          <p:nvPr>
            <p:ph type="sldNum" sz="quarter" idx="12"/>
          </p:nvPr>
        </p:nvSpPr>
        <p:spPr/>
        <p:txBody>
          <a:bodyPr/>
          <a:lstStyle/>
          <a:p>
            <a:fld id="{5C9E5F4C-ADEA-448B-9EBE-1E9219B8C0CA}" type="slidenum">
              <a:rPr lang="es-DO" smtClean="0"/>
              <a:t>‹Nº›</a:t>
            </a:fld>
            <a:endParaRPr lang="es-DO"/>
          </a:p>
        </p:txBody>
      </p:sp>
    </p:spTree>
    <p:extLst>
      <p:ext uri="{BB962C8B-B14F-4D97-AF65-F5344CB8AC3E}">
        <p14:creationId xmlns:p14="http://schemas.microsoft.com/office/powerpoint/2010/main" val="3404391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ight Triangle 6">
            <a:extLst>
              <a:ext uri="{FF2B5EF4-FFF2-40B4-BE49-F238E27FC236}">
                <a16:creationId xmlns:a16="http://schemas.microsoft.com/office/drawing/2014/main" id="{2C08FB14-70FF-4A56-A76F-D94B732BB940}"/>
              </a:ext>
            </a:extLst>
          </p:cNvPr>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0823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21/11/2017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21/11/2017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oleObject" Target="../embeddings/oleObject1.bin"/><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mailto:smunoz@sgn.gob.do" TargetMode="External"/><Relationship Id="rId5" Type="http://schemas.openxmlformats.org/officeDocument/2006/relationships/hyperlink" Target="http://www.sgn.gob.do/" TargetMode="External"/><Relationship Id="rId4" Type="http://schemas.openxmlformats.org/officeDocument/2006/relationships/hyperlink" Target="mailto:info@sgn.gov.do"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1307" y="90134"/>
            <a:ext cx="2365481" cy="127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0" y="2286665"/>
            <a:ext cx="9144000" cy="1569660"/>
          </a:xfrm>
          <a:prstGeom prst="rect">
            <a:avLst/>
          </a:prstGeom>
          <a:solidFill>
            <a:schemeClr val="accent5">
              <a:lumMod val="20000"/>
              <a:lumOff val="80000"/>
            </a:schemeClr>
          </a:solidFill>
        </p:spPr>
        <p:txBody>
          <a:bodyPr wrap="square">
            <a:spAutoFit/>
          </a:bodyPr>
          <a:lstStyle/>
          <a:p>
            <a:pPr algn="ctr"/>
            <a:r>
              <a:rPr lang="es-DO" sz="3200" b="1" i="1" dirty="0">
                <a:solidFill>
                  <a:schemeClr val="accent1">
                    <a:lumMod val="75000"/>
                  </a:schemeClr>
                </a:solidFill>
                <a:latin typeface="Arial" panose="020B0604020202020204" pitchFamily="34" charset="0"/>
                <a:cs typeface="Arial" panose="020B0604020202020204" pitchFamily="34" charset="0"/>
              </a:rPr>
              <a:t>La Geodiversidad, el Patrimonio Geológico y los Lugares de Interés Geológico de la República Dominicana </a:t>
            </a: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4584" y="324615"/>
            <a:ext cx="1090826" cy="9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 Subtítulo"/>
          <p:cNvSpPr txBox="1">
            <a:spLocks/>
          </p:cNvSpPr>
          <p:nvPr/>
        </p:nvSpPr>
        <p:spPr>
          <a:xfrm>
            <a:off x="5688124" y="4437314"/>
            <a:ext cx="2808312" cy="939496"/>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s-DO" sz="3400" b="1" dirty="0">
                <a:solidFill>
                  <a:schemeClr val="tx2"/>
                </a:solidFill>
              </a:rPr>
              <a:t>Dr. Santiago Jose Muñoz Tapia</a:t>
            </a:r>
          </a:p>
          <a:p>
            <a:pPr>
              <a:spcBef>
                <a:spcPts val="0"/>
              </a:spcBef>
            </a:pPr>
            <a:r>
              <a:rPr lang="es-DO" sz="3400" b="1" dirty="0">
                <a:solidFill>
                  <a:schemeClr val="tx2"/>
                </a:solidFill>
              </a:rPr>
              <a:t>Director</a:t>
            </a:r>
          </a:p>
          <a:p>
            <a:pPr>
              <a:spcBef>
                <a:spcPts val="0"/>
              </a:spcBef>
            </a:pPr>
            <a:r>
              <a:rPr lang="es-DO" sz="3400" b="1" dirty="0">
                <a:solidFill>
                  <a:schemeClr val="tx2"/>
                </a:solidFill>
              </a:rPr>
              <a:t>Servicio Geológico Nacion</a:t>
            </a:r>
            <a:r>
              <a:rPr lang="es-DO" sz="3400" b="1" dirty="0">
                <a:solidFill>
                  <a:schemeClr val="tx1"/>
                </a:solidFill>
              </a:rPr>
              <a:t>al </a:t>
            </a:r>
            <a:br>
              <a:rPr lang="es-DO" sz="3400" b="1" dirty="0">
                <a:solidFill>
                  <a:schemeClr val="tx1"/>
                </a:solidFill>
              </a:rPr>
            </a:br>
            <a:endParaRPr lang="es-DO" sz="3400" b="1" dirty="0">
              <a:solidFill>
                <a:schemeClr val="tx1"/>
              </a:solidFill>
            </a:endParaRPr>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a:p>
            <a:endParaRPr lang="es-DO" sz="2400" dirty="0"/>
          </a:p>
        </p:txBody>
      </p:sp>
      <p:pic>
        <p:nvPicPr>
          <p:cNvPr id="12" name="Picture 2" descr="LOGO_M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41" y="248278"/>
            <a:ext cx="2401977" cy="109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logo_01">
            <a:extLst>
              <a:ext uri="{FF2B5EF4-FFF2-40B4-BE49-F238E27FC236}">
                <a16:creationId xmlns:a16="http://schemas.microsoft.com/office/drawing/2014/main" id="{90CE626F-1F65-4C1B-9872-9A54DBC2B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338" y="4437314"/>
            <a:ext cx="2242710" cy="92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 Rectángulo">
            <a:extLst>
              <a:ext uri="{FF2B5EF4-FFF2-40B4-BE49-F238E27FC236}">
                <a16:creationId xmlns:a16="http://schemas.microsoft.com/office/drawing/2014/main" id="{8DFA2F11-58D7-42FD-888B-F2EBACB6B3E1}"/>
              </a:ext>
            </a:extLst>
          </p:cNvPr>
          <p:cNvSpPr>
            <a:spLocks noChangeArrowheads="1"/>
          </p:cNvSpPr>
          <p:nvPr/>
        </p:nvSpPr>
        <p:spPr bwMode="auto">
          <a:xfrm>
            <a:off x="107502" y="5780782"/>
            <a:ext cx="89289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s-DO" altLang="es-DO" sz="1600" b="1" dirty="0" err="1">
                <a:solidFill>
                  <a:srgbClr val="002060"/>
                </a:solidFill>
                <a:cs typeface="Arial" panose="020B0604020202020204" pitchFamily="34" charset="0"/>
              </a:rPr>
              <a:t>XXlll</a:t>
            </a:r>
            <a:r>
              <a:rPr lang="es-DO" altLang="es-DO" sz="1600" b="1" dirty="0">
                <a:solidFill>
                  <a:srgbClr val="002060"/>
                </a:solidFill>
                <a:cs typeface="Arial" panose="020B0604020202020204" pitchFamily="34" charset="0"/>
              </a:rPr>
              <a:t> Asamblea General Ordinaria de la Asociación de Servicios de Geología y Minería Iberoamericanos (ASGMI), y El Taller ‘’ Geodiversidad Patrimonio Geológico y Geoparques”, Organizado por: IGP de Cuba y ASGMI. La Habana, Cuba, 20 al 24 de noviembre de 2017.</a:t>
            </a:r>
            <a:endParaRPr lang="es-DO" altLang="es-DO" sz="1600" b="1" dirty="0">
              <a:solidFill>
                <a:srgbClr val="0070C0"/>
              </a:solidFill>
              <a:cs typeface="Arial" panose="020B0604020202020204" pitchFamily="34" charset="0"/>
            </a:endParaRPr>
          </a:p>
        </p:txBody>
      </p:sp>
      <p:cxnSp>
        <p:nvCxnSpPr>
          <p:cNvPr id="3" name="Conector recto 2">
            <a:extLst>
              <a:ext uri="{FF2B5EF4-FFF2-40B4-BE49-F238E27FC236}">
                <a16:creationId xmlns:a16="http://schemas.microsoft.com/office/drawing/2014/main" id="{19A817D1-3289-438B-A886-2E43D2B78BEF}"/>
              </a:ext>
            </a:extLst>
          </p:cNvPr>
          <p:cNvCxnSpPr/>
          <p:nvPr/>
        </p:nvCxnSpPr>
        <p:spPr>
          <a:xfrm>
            <a:off x="0" y="228666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78EAFF8A-AA86-4AE0-8340-57837AC86632}"/>
              </a:ext>
            </a:extLst>
          </p:cNvPr>
          <p:cNvCxnSpPr/>
          <p:nvPr/>
        </p:nvCxnSpPr>
        <p:spPr>
          <a:xfrm>
            <a:off x="0" y="3847612"/>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21841586-303C-4448-8537-0695E4EE4992}"/>
              </a:ext>
            </a:extLst>
          </p:cNvPr>
          <p:cNvCxnSpPr/>
          <p:nvPr/>
        </p:nvCxnSpPr>
        <p:spPr>
          <a:xfrm>
            <a:off x="0" y="5661248"/>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A29EC73A-5A8D-4749-B6F9-CAD5501813CC}"/>
              </a:ext>
            </a:extLst>
          </p:cNvPr>
          <p:cNvPicPr>
            <a:picLocks noChangeAspect="1"/>
          </p:cNvPicPr>
          <p:nvPr/>
        </p:nvPicPr>
        <p:blipFill>
          <a:blip r:embed="rId6"/>
          <a:stretch>
            <a:fillRect/>
          </a:stretch>
        </p:blipFill>
        <p:spPr>
          <a:xfrm>
            <a:off x="694712" y="4472188"/>
            <a:ext cx="1288118" cy="780323"/>
          </a:xfrm>
          <a:prstGeom prst="rect">
            <a:avLst/>
          </a:prstGeom>
        </p:spPr>
      </p:pic>
      <p:cxnSp>
        <p:nvCxnSpPr>
          <p:cNvPr id="17" name="Conector recto 16">
            <a:extLst>
              <a:ext uri="{FF2B5EF4-FFF2-40B4-BE49-F238E27FC236}">
                <a16:creationId xmlns:a16="http://schemas.microsoft.com/office/drawing/2014/main" id="{E36DD29A-DDD0-45E7-BDC0-C352F9E72204}"/>
              </a:ext>
            </a:extLst>
          </p:cNvPr>
          <p:cNvCxnSpPr/>
          <p:nvPr/>
        </p:nvCxnSpPr>
        <p:spPr>
          <a:xfrm>
            <a:off x="-3" y="1361304"/>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30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895401A-32CF-4C07-94E2-D9212784EC13}"/>
              </a:ext>
            </a:extLst>
          </p:cNvPr>
          <p:cNvSpPr>
            <a:spLocks noGrp="1" noChangeArrowheads="1"/>
          </p:cNvSpPr>
          <p:nvPr>
            <p:ph type="title"/>
          </p:nvPr>
        </p:nvSpPr>
        <p:spPr>
          <a:xfrm>
            <a:off x="263292" y="919010"/>
            <a:ext cx="7777162" cy="1204913"/>
          </a:xfrm>
        </p:spPr>
        <p:txBody>
          <a:bodyPr/>
          <a:lstStyle/>
          <a:p>
            <a:pPr eaLnBrk="1" hangingPunct="1"/>
            <a:r>
              <a:rPr lang="es-ES" altLang="en-US" sz="2400" b="1" dirty="0">
                <a:solidFill>
                  <a:srgbClr val="C00000"/>
                </a:solidFill>
                <a:latin typeface="Arial" panose="020B0604020202020204" pitchFamily="34" charset="0"/>
                <a:cs typeface="Arial" panose="020B0604020202020204" pitchFamily="34" charset="0"/>
              </a:rPr>
              <a:t>Cada Terreno Tectónico  con distinta historia geológica separado de su vecino por</a:t>
            </a:r>
            <a:br>
              <a:rPr lang="es-ES" altLang="en-US" sz="2400" b="1" dirty="0">
                <a:solidFill>
                  <a:srgbClr val="C00000"/>
                </a:solidFill>
                <a:latin typeface="Arial" panose="020B0604020202020204" pitchFamily="34" charset="0"/>
                <a:cs typeface="Arial" panose="020B0604020202020204" pitchFamily="34" charset="0"/>
              </a:rPr>
            </a:br>
            <a:r>
              <a:rPr lang="es-ES" altLang="en-US" sz="2400" b="1" dirty="0">
                <a:solidFill>
                  <a:srgbClr val="C00000"/>
                </a:solidFill>
                <a:latin typeface="Arial" panose="020B0604020202020204" pitchFamily="34" charset="0"/>
                <a:cs typeface="Arial" panose="020B0604020202020204" pitchFamily="34" charset="0"/>
              </a:rPr>
              <a:t> fallas geológicas</a:t>
            </a:r>
          </a:p>
        </p:txBody>
      </p:sp>
      <p:pic>
        <p:nvPicPr>
          <p:cNvPr id="46083" name="Picture 4">
            <a:extLst>
              <a:ext uri="{FF2B5EF4-FFF2-40B4-BE49-F238E27FC236}">
                <a16:creationId xmlns:a16="http://schemas.microsoft.com/office/drawing/2014/main" id="{53290857-6B21-4073-BFE3-3BF8FEC8F5C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393" y="2123923"/>
            <a:ext cx="6555125" cy="4186092"/>
          </a:xfrm>
        </p:spPr>
      </p:pic>
      <p:sp>
        <p:nvSpPr>
          <p:cNvPr id="120837" name="Rectangle 5">
            <a:extLst>
              <a:ext uri="{FF2B5EF4-FFF2-40B4-BE49-F238E27FC236}">
                <a16:creationId xmlns:a16="http://schemas.microsoft.com/office/drawing/2014/main" id="{DD567A04-B4CF-41B5-BFB3-2C05B4601A78}"/>
              </a:ext>
            </a:extLst>
          </p:cNvPr>
          <p:cNvSpPr>
            <a:spLocks noChangeArrowheads="1"/>
          </p:cNvSpPr>
          <p:nvPr/>
        </p:nvSpPr>
        <p:spPr bwMode="auto">
          <a:xfrm>
            <a:off x="6731859" y="1853757"/>
            <a:ext cx="2376488" cy="4321175"/>
          </a:xfrm>
          <a:prstGeom prst="rect">
            <a:avLst/>
          </a:prstGeom>
          <a:noFill/>
          <a:ln w="9525">
            <a:noFill/>
            <a:miter lim="800000"/>
            <a:headEnd/>
            <a:tailEnd/>
          </a:ln>
          <a:effectLst/>
        </p:spPr>
        <p:txBody>
          <a:bodyPr/>
          <a:lstStyle/>
          <a:p>
            <a:pPr eaLnBrk="1" hangingPunct="1">
              <a:defRPr/>
            </a:pPr>
            <a:r>
              <a:rPr lang="es-ES" b="1" dirty="0">
                <a:solidFill>
                  <a:srgbClr val="7030A0"/>
                </a:solidFill>
                <a:effectLst>
                  <a:outerShdw blurRad="38100" dist="38100" dir="2700000" algn="tl">
                    <a:srgbClr val="C0C0C0"/>
                  </a:outerShdw>
                </a:effectLst>
                <a:latin typeface="Garamond" pitchFamily="18" charset="0"/>
                <a:cs typeface="+mn-cs"/>
              </a:rPr>
              <a:t>Terrenos Tectónicos </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de la </a:t>
            </a:r>
            <a:r>
              <a:rPr lang="es-ES" b="1" dirty="0" err="1">
                <a:solidFill>
                  <a:srgbClr val="7030A0"/>
                </a:solidFill>
                <a:effectLst>
                  <a:outerShdw blurRad="38100" dist="38100" dir="2700000" algn="tl">
                    <a:srgbClr val="C0C0C0"/>
                  </a:outerShdw>
                </a:effectLst>
                <a:latin typeface="Garamond" pitchFamily="18" charset="0"/>
                <a:cs typeface="+mn-cs"/>
              </a:rPr>
              <a:t>Hispaniola</a:t>
            </a:r>
            <a:br>
              <a:rPr lang="es-ES" b="1" dirty="0">
                <a:solidFill>
                  <a:srgbClr val="7030A0"/>
                </a:solidFill>
                <a:effectLst>
                  <a:outerShdw blurRad="38100" dist="38100" dir="2700000" algn="tl">
                    <a:srgbClr val="C0C0C0"/>
                  </a:outerShdw>
                </a:effectLst>
                <a:latin typeface="Garamond" pitchFamily="18" charset="0"/>
                <a:cs typeface="+mn-cs"/>
              </a:rPr>
            </a:b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1.-Samana</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2.-Puerto Plata-Rio San Juan</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3.-Altamira</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4.- Oro</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5.- El Seíbo</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6.- Maimón-Amina</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7.- Peridotita</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8.- Duarte</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9.- </a:t>
            </a:r>
            <a:r>
              <a:rPr lang="es-ES" b="1" dirty="0" err="1">
                <a:solidFill>
                  <a:srgbClr val="7030A0"/>
                </a:solidFill>
                <a:effectLst>
                  <a:outerShdw blurRad="38100" dist="38100" dir="2700000" algn="tl">
                    <a:srgbClr val="C0C0C0"/>
                  </a:outerShdw>
                </a:effectLst>
                <a:latin typeface="Garamond" pitchFamily="18" charset="0"/>
                <a:cs typeface="+mn-cs"/>
              </a:rPr>
              <a:t>Tireo</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10.- Cinturón Peralta</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11.- Neiba</a:t>
            </a:r>
            <a:br>
              <a:rPr lang="es-ES" b="1" dirty="0">
                <a:solidFill>
                  <a:srgbClr val="7030A0"/>
                </a:solidFill>
                <a:effectLst>
                  <a:outerShdw blurRad="38100" dist="38100" dir="2700000" algn="tl">
                    <a:srgbClr val="C0C0C0"/>
                  </a:outerShdw>
                </a:effectLst>
                <a:latin typeface="Garamond" pitchFamily="18" charset="0"/>
                <a:cs typeface="+mn-cs"/>
              </a:rPr>
            </a:br>
            <a:r>
              <a:rPr lang="es-ES" b="1" dirty="0">
                <a:solidFill>
                  <a:srgbClr val="7030A0"/>
                </a:solidFill>
                <a:effectLst>
                  <a:outerShdw blurRad="38100" dist="38100" dir="2700000" algn="tl">
                    <a:srgbClr val="C0C0C0"/>
                  </a:outerShdw>
                </a:effectLst>
                <a:latin typeface="Garamond" pitchFamily="18" charset="0"/>
                <a:cs typeface="+mn-cs"/>
              </a:rPr>
              <a:t> 12.- Bahoruco</a:t>
            </a:r>
            <a:br>
              <a:rPr lang="es-ES" b="1" dirty="0">
                <a:solidFill>
                  <a:srgbClr val="7030A0"/>
                </a:solidFill>
                <a:effectLst>
                  <a:outerShdw blurRad="38100" dist="38100" dir="2700000" algn="tl">
                    <a:srgbClr val="C0C0C0"/>
                  </a:outerShdw>
                </a:effectLst>
                <a:latin typeface="Garamond" pitchFamily="18" charset="0"/>
                <a:cs typeface="+mn-cs"/>
              </a:rPr>
            </a:br>
            <a:endParaRPr lang="es-ES" b="1" dirty="0">
              <a:solidFill>
                <a:srgbClr val="7030A0"/>
              </a:solidFill>
              <a:effectLst>
                <a:outerShdw blurRad="38100" dist="38100" dir="2700000" algn="tl">
                  <a:srgbClr val="C0C0C0"/>
                </a:outerShdw>
              </a:effectLst>
              <a:latin typeface="Garamond" pitchFamily="18" charset="0"/>
              <a:cs typeface="+mn-cs"/>
            </a:endParaRPr>
          </a:p>
        </p:txBody>
      </p:sp>
      <p:sp>
        <p:nvSpPr>
          <p:cNvPr id="6" name="Title 1">
            <a:extLst>
              <a:ext uri="{FF2B5EF4-FFF2-40B4-BE49-F238E27FC236}">
                <a16:creationId xmlns:a16="http://schemas.microsoft.com/office/drawing/2014/main" id="{D817F92D-B626-47A8-8A11-AAE8C4255F13}"/>
              </a:ext>
            </a:extLst>
          </p:cNvPr>
          <p:cNvSpPr txBox="1">
            <a:spLocks/>
          </p:cNvSpPr>
          <p:nvPr/>
        </p:nvSpPr>
        <p:spPr>
          <a:xfrm>
            <a:off x="1" y="0"/>
            <a:ext cx="9144000" cy="50610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sp>
        <p:nvSpPr>
          <p:cNvPr id="7" name="Título 1">
            <a:extLst>
              <a:ext uri="{FF2B5EF4-FFF2-40B4-BE49-F238E27FC236}">
                <a16:creationId xmlns:a16="http://schemas.microsoft.com/office/drawing/2014/main" id="{B860DF87-35B4-46B6-90AA-14210FDEE51D}"/>
              </a:ext>
            </a:extLst>
          </p:cNvPr>
          <p:cNvSpPr txBox="1">
            <a:spLocks/>
          </p:cNvSpPr>
          <p:nvPr/>
        </p:nvSpPr>
        <p:spPr>
          <a:xfrm>
            <a:off x="755576" y="98387"/>
            <a:ext cx="6732240" cy="378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b="1" dirty="0">
                <a:solidFill>
                  <a:srgbClr val="002060"/>
                </a:solidFill>
              </a:rPr>
              <a:t>Terrenos Tectónicos de La Española</a:t>
            </a:r>
          </a:p>
        </p:txBody>
      </p:sp>
      <p:pic>
        <p:nvPicPr>
          <p:cNvPr id="46085" name="Picture 5" descr="Servicio_Geologico_Nacional-logo">
            <a:extLst>
              <a:ext uri="{FF2B5EF4-FFF2-40B4-BE49-F238E27FC236}">
                <a16:creationId xmlns:a16="http://schemas.microsoft.com/office/drawing/2014/main" id="{2EF5642C-23FB-4E6E-A7F6-DFFAF3E891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9708" y="-58192"/>
            <a:ext cx="1017784" cy="61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75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0366"/>
            <a:ext cx="9204062" cy="649816"/>
            <a:chOff x="91331" y="1"/>
            <a:chExt cx="9088412" cy="653878"/>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91331" y="10431"/>
              <a:ext cx="9088412" cy="643448"/>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2934" y="1"/>
              <a:ext cx="1121065" cy="60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ítulo 1">
            <a:extLst>
              <a:ext uri="{FF2B5EF4-FFF2-40B4-BE49-F238E27FC236}">
                <a16:creationId xmlns:a16="http://schemas.microsoft.com/office/drawing/2014/main" id="{47BF02AA-E96A-4E47-86FB-BB9E22808E13}"/>
              </a:ext>
            </a:extLst>
          </p:cNvPr>
          <p:cNvSpPr txBox="1">
            <a:spLocks/>
          </p:cNvSpPr>
          <p:nvPr/>
        </p:nvSpPr>
        <p:spPr>
          <a:xfrm>
            <a:off x="1907704" y="67634"/>
            <a:ext cx="5256584" cy="639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b="1" dirty="0">
                <a:solidFill>
                  <a:srgbClr val="002060"/>
                </a:solidFill>
              </a:rPr>
              <a:t>Dominios Fisiográficos de la </a:t>
            </a:r>
          </a:p>
          <a:p>
            <a:r>
              <a:rPr lang="es-DO" sz="2800" b="1" dirty="0">
                <a:solidFill>
                  <a:srgbClr val="002060"/>
                </a:solidFill>
              </a:rPr>
              <a:t>Republica Dominicana</a:t>
            </a:r>
          </a:p>
        </p:txBody>
      </p:sp>
      <p:pic>
        <p:nvPicPr>
          <p:cNvPr id="8" name="Picture 2">
            <a:extLst>
              <a:ext uri="{FF2B5EF4-FFF2-40B4-BE49-F238E27FC236}">
                <a16:creationId xmlns:a16="http://schemas.microsoft.com/office/drawing/2014/main" id="{F860FCBD-CFC7-40C9-A603-ABA385E21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0179"/>
            <a:ext cx="9149280" cy="61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293662"/>
      </p:ext>
    </p:extLst>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2BEB904-3CFE-41E0-8316-E038A3D37C3B}"/>
              </a:ext>
            </a:extLst>
          </p:cNvPr>
          <p:cNvSpPr>
            <a:spLocks noGrp="1" noChangeArrowheads="1"/>
          </p:cNvSpPr>
          <p:nvPr>
            <p:ph type="title"/>
          </p:nvPr>
        </p:nvSpPr>
        <p:spPr>
          <a:xfrm>
            <a:off x="457200" y="779463"/>
            <a:ext cx="8229600" cy="908050"/>
          </a:xfrm>
          <a:prstGeom prst="roundRect">
            <a:avLst>
              <a:gd name="adj" fmla="val 16667"/>
            </a:avLst>
          </a:prstGeom>
          <a:solidFill>
            <a:srgbClr val="FFFFFF"/>
          </a:solidFill>
          <a:ln>
            <a:solidFill>
              <a:srgbClr val="000000"/>
            </a:solidFill>
            <a:round/>
            <a:headEnd/>
            <a:tailEnd/>
          </a:ln>
        </p:spPr>
        <p:txBody>
          <a:bodyPr/>
          <a:lstStyle/>
          <a:p>
            <a:pPr eaLnBrk="1" hangingPunct="1"/>
            <a:endParaRPr lang="es-DO" altLang="es-DO"/>
          </a:p>
        </p:txBody>
      </p:sp>
      <p:pic>
        <p:nvPicPr>
          <p:cNvPr id="7171" name="Picture 3" descr="RD-Hidro_Planiacas">
            <a:extLst>
              <a:ext uri="{FF2B5EF4-FFF2-40B4-BE49-F238E27FC236}">
                <a16:creationId xmlns:a16="http://schemas.microsoft.com/office/drawing/2014/main" id="{93454F80-1A61-4CEC-BC01-D9F9498413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584200"/>
            <a:ext cx="8856663" cy="6249988"/>
          </a:xfrm>
          <a:noFill/>
        </p:spPr>
      </p:pic>
      <p:sp>
        <p:nvSpPr>
          <p:cNvPr id="7172" name="Text Box 4">
            <a:extLst>
              <a:ext uri="{FF2B5EF4-FFF2-40B4-BE49-F238E27FC236}">
                <a16:creationId xmlns:a16="http://schemas.microsoft.com/office/drawing/2014/main" id="{0A0E52C8-8895-4EEA-8119-176B3B7749EE}"/>
              </a:ext>
            </a:extLst>
          </p:cNvPr>
          <p:cNvSpPr txBox="1">
            <a:spLocks noChangeArrowheads="1"/>
          </p:cNvSpPr>
          <p:nvPr/>
        </p:nvSpPr>
        <p:spPr bwMode="auto">
          <a:xfrm>
            <a:off x="4049713" y="492125"/>
            <a:ext cx="27035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s-DO" sz="1600" b="1"/>
              <a:t>Cordillera Central</a:t>
            </a:r>
          </a:p>
          <a:p>
            <a:pPr eaLnBrk="1" hangingPunct="1">
              <a:spcBef>
                <a:spcPct val="0"/>
              </a:spcBef>
              <a:buClrTx/>
              <a:buSzTx/>
              <a:buFontTx/>
              <a:buNone/>
            </a:pPr>
            <a:r>
              <a:rPr lang="en-US" altLang="es-DO" sz="1600" b="1"/>
              <a:t>Pico Duarte (3,175 msnm</a:t>
            </a:r>
            <a:r>
              <a:rPr lang="en-US" altLang="es-DO" sz="1800" b="1"/>
              <a:t>)</a:t>
            </a:r>
            <a:endParaRPr lang="es-DO" altLang="es-DO" sz="1800" b="1"/>
          </a:p>
        </p:txBody>
      </p:sp>
      <p:sp>
        <p:nvSpPr>
          <p:cNvPr id="7173" name="Line 5">
            <a:extLst>
              <a:ext uri="{FF2B5EF4-FFF2-40B4-BE49-F238E27FC236}">
                <a16:creationId xmlns:a16="http://schemas.microsoft.com/office/drawing/2014/main" id="{7A95244C-0312-4F73-9B24-561CB8C4D76E}"/>
              </a:ext>
            </a:extLst>
          </p:cNvPr>
          <p:cNvSpPr>
            <a:spLocks noChangeShapeType="1"/>
          </p:cNvSpPr>
          <p:nvPr/>
        </p:nvSpPr>
        <p:spPr bwMode="auto">
          <a:xfrm>
            <a:off x="611188" y="2184400"/>
            <a:ext cx="838200" cy="7794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DO"/>
          </a:p>
        </p:txBody>
      </p:sp>
      <p:sp>
        <p:nvSpPr>
          <p:cNvPr id="5126" name="Text Box 6">
            <a:extLst>
              <a:ext uri="{FF2B5EF4-FFF2-40B4-BE49-F238E27FC236}">
                <a16:creationId xmlns:a16="http://schemas.microsoft.com/office/drawing/2014/main" id="{9D087BF9-3D4B-4B71-9E1B-8149DE1BA94F}"/>
              </a:ext>
            </a:extLst>
          </p:cNvPr>
          <p:cNvSpPr txBox="1">
            <a:spLocks noChangeArrowheads="1"/>
          </p:cNvSpPr>
          <p:nvPr/>
        </p:nvSpPr>
        <p:spPr bwMode="auto">
          <a:xfrm>
            <a:off x="1065213" y="4581525"/>
            <a:ext cx="1743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defRPr/>
            </a:pPr>
            <a:r>
              <a:rPr lang="en-US" dirty="0">
                <a:solidFill>
                  <a:schemeClr val="accent5">
                    <a:lumMod val="50000"/>
                  </a:schemeClr>
                </a:solidFill>
                <a:cs typeface="Arial" charset="0"/>
              </a:rPr>
              <a:t> </a:t>
            </a:r>
            <a:r>
              <a:rPr lang="en-US" sz="1600" dirty="0" err="1">
                <a:solidFill>
                  <a:srgbClr val="FF0000"/>
                </a:solidFill>
                <a:cs typeface="Arial" charset="0"/>
              </a:rPr>
              <a:t>Lago</a:t>
            </a:r>
            <a:r>
              <a:rPr lang="en-US" sz="1600" dirty="0">
                <a:solidFill>
                  <a:srgbClr val="FF0000"/>
                </a:solidFill>
                <a:cs typeface="Arial" charset="0"/>
              </a:rPr>
              <a:t> </a:t>
            </a:r>
            <a:r>
              <a:rPr lang="en-US" sz="1600" dirty="0" err="1">
                <a:solidFill>
                  <a:srgbClr val="FF0000"/>
                </a:solidFill>
                <a:cs typeface="Arial" charset="0"/>
              </a:rPr>
              <a:t>Enriquillo</a:t>
            </a:r>
            <a:endParaRPr lang="en-US" sz="1600" dirty="0">
              <a:solidFill>
                <a:srgbClr val="FF0000"/>
              </a:solidFill>
              <a:cs typeface="Arial" charset="0"/>
            </a:endParaRPr>
          </a:p>
          <a:p>
            <a:pPr algn="ctr" eaLnBrk="1" hangingPunct="1">
              <a:defRPr/>
            </a:pPr>
            <a:r>
              <a:rPr lang="en-US" sz="1600" dirty="0">
                <a:solidFill>
                  <a:srgbClr val="FF0000"/>
                </a:solidFill>
                <a:cs typeface="Arial" charset="0"/>
              </a:rPr>
              <a:t>(46 </a:t>
            </a:r>
            <a:r>
              <a:rPr lang="en-US" sz="1600" dirty="0" err="1">
                <a:solidFill>
                  <a:srgbClr val="FF0000"/>
                </a:solidFill>
                <a:cs typeface="Arial" charset="0"/>
              </a:rPr>
              <a:t>mbnm</a:t>
            </a:r>
            <a:r>
              <a:rPr lang="en-US" sz="1600" dirty="0">
                <a:solidFill>
                  <a:srgbClr val="FF0000"/>
                </a:solidFill>
                <a:cs typeface="Arial" charset="0"/>
              </a:rPr>
              <a:t>)</a:t>
            </a:r>
            <a:endParaRPr lang="es-DO" sz="1600" dirty="0">
              <a:solidFill>
                <a:srgbClr val="FF0000"/>
              </a:solidFill>
              <a:cs typeface="Arial" charset="0"/>
            </a:endParaRPr>
          </a:p>
        </p:txBody>
      </p:sp>
      <p:sp>
        <p:nvSpPr>
          <p:cNvPr id="7175" name="Line 7">
            <a:extLst>
              <a:ext uri="{FF2B5EF4-FFF2-40B4-BE49-F238E27FC236}">
                <a16:creationId xmlns:a16="http://schemas.microsoft.com/office/drawing/2014/main" id="{459A0118-9070-4D93-A3B3-D61D28728620}"/>
              </a:ext>
            </a:extLst>
          </p:cNvPr>
          <p:cNvSpPr>
            <a:spLocks noChangeShapeType="1"/>
          </p:cNvSpPr>
          <p:nvPr/>
        </p:nvSpPr>
        <p:spPr bwMode="auto">
          <a:xfrm flipH="1">
            <a:off x="4686300" y="1138238"/>
            <a:ext cx="234950" cy="1825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DO"/>
          </a:p>
        </p:txBody>
      </p:sp>
      <p:sp>
        <p:nvSpPr>
          <p:cNvPr id="7176" name="Text Box 9">
            <a:extLst>
              <a:ext uri="{FF2B5EF4-FFF2-40B4-BE49-F238E27FC236}">
                <a16:creationId xmlns:a16="http://schemas.microsoft.com/office/drawing/2014/main" id="{9E86F6F5-DF95-4BDF-99CB-070A141633D8}"/>
              </a:ext>
            </a:extLst>
          </p:cNvPr>
          <p:cNvSpPr txBox="1">
            <a:spLocks noChangeArrowheads="1"/>
          </p:cNvSpPr>
          <p:nvPr/>
        </p:nvSpPr>
        <p:spPr bwMode="auto">
          <a:xfrm>
            <a:off x="5661025" y="1373188"/>
            <a:ext cx="2651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DO" sz="1600" b="1">
                <a:latin typeface="Tahoma" panose="020B0604030504040204" pitchFamily="34" charset="0"/>
                <a:cs typeface="Tahoma" panose="020B0604030504040204" pitchFamily="34" charset="0"/>
              </a:rPr>
              <a:t>Cordillera Septentrional</a:t>
            </a:r>
          </a:p>
        </p:txBody>
      </p:sp>
      <p:sp>
        <p:nvSpPr>
          <p:cNvPr id="7177" name="Text Box 10">
            <a:extLst>
              <a:ext uri="{FF2B5EF4-FFF2-40B4-BE49-F238E27FC236}">
                <a16:creationId xmlns:a16="http://schemas.microsoft.com/office/drawing/2014/main" id="{51F28865-AEFF-4F3F-B16F-8CEBB9B8BD13}"/>
              </a:ext>
            </a:extLst>
          </p:cNvPr>
          <p:cNvSpPr txBox="1">
            <a:spLocks noChangeArrowheads="1"/>
          </p:cNvSpPr>
          <p:nvPr/>
        </p:nvSpPr>
        <p:spPr bwMode="auto">
          <a:xfrm>
            <a:off x="5307013" y="3213100"/>
            <a:ext cx="18573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40000"/>
              </a:lnSpc>
              <a:spcBef>
                <a:spcPct val="50000"/>
              </a:spcBef>
              <a:buClrTx/>
              <a:buSzTx/>
              <a:buFontTx/>
              <a:buNone/>
            </a:pPr>
            <a:r>
              <a:rPr lang="es-ES" altLang="es-DO" sz="1800" b="1"/>
              <a:t>Valle del </a:t>
            </a:r>
          </a:p>
          <a:p>
            <a:pPr algn="ctr" eaLnBrk="1" hangingPunct="1">
              <a:lnSpc>
                <a:spcPct val="40000"/>
              </a:lnSpc>
              <a:spcBef>
                <a:spcPct val="50000"/>
              </a:spcBef>
              <a:buClrTx/>
              <a:buSzTx/>
              <a:buFontTx/>
              <a:buNone/>
            </a:pPr>
            <a:r>
              <a:rPr lang="es-ES" altLang="es-DO" sz="1800" b="1"/>
              <a:t>Cibao</a:t>
            </a:r>
          </a:p>
        </p:txBody>
      </p:sp>
      <p:sp>
        <p:nvSpPr>
          <p:cNvPr id="7178" name="Text Box 11">
            <a:extLst>
              <a:ext uri="{FF2B5EF4-FFF2-40B4-BE49-F238E27FC236}">
                <a16:creationId xmlns:a16="http://schemas.microsoft.com/office/drawing/2014/main" id="{7CD0B0FA-447B-49AC-878B-6982E294E85F}"/>
              </a:ext>
            </a:extLst>
          </p:cNvPr>
          <p:cNvSpPr txBox="1">
            <a:spLocks noChangeArrowheads="1"/>
          </p:cNvSpPr>
          <p:nvPr/>
        </p:nvSpPr>
        <p:spPr bwMode="auto">
          <a:xfrm>
            <a:off x="2174875" y="1512888"/>
            <a:ext cx="1917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DO" sz="1600" b="1"/>
              <a:t>Valle de San Juan</a:t>
            </a:r>
          </a:p>
        </p:txBody>
      </p:sp>
      <p:sp>
        <p:nvSpPr>
          <p:cNvPr id="7179" name="Line 13">
            <a:extLst>
              <a:ext uri="{FF2B5EF4-FFF2-40B4-BE49-F238E27FC236}">
                <a16:creationId xmlns:a16="http://schemas.microsoft.com/office/drawing/2014/main" id="{3F394332-3575-42B6-86A1-26F560C84901}"/>
              </a:ext>
            </a:extLst>
          </p:cNvPr>
          <p:cNvSpPr>
            <a:spLocks noChangeShapeType="1"/>
          </p:cNvSpPr>
          <p:nvPr/>
        </p:nvSpPr>
        <p:spPr bwMode="auto">
          <a:xfrm>
            <a:off x="3187700" y="1941513"/>
            <a:ext cx="287338" cy="9540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DO"/>
          </a:p>
        </p:txBody>
      </p:sp>
      <p:sp>
        <p:nvSpPr>
          <p:cNvPr id="7180" name="Line 15">
            <a:extLst>
              <a:ext uri="{FF2B5EF4-FFF2-40B4-BE49-F238E27FC236}">
                <a16:creationId xmlns:a16="http://schemas.microsoft.com/office/drawing/2014/main" id="{7B50EFEE-AA94-4850-8D08-2F118D726510}"/>
              </a:ext>
            </a:extLst>
          </p:cNvPr>
          <p:cNvSpPr>
            <a:spLocks noChangeShapeType="1"/>
          </p:cNvSpPr>
          <p:nvPr/>
        </p:nvSpPr>
        <p:spPr bwMode="auto">
          <a:xfrm flipH="1">
            <a:off x="8145463" y="2663825"/>
            <a:ext cx="0" cy="1609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DO"/>
          </a:p>
        </p:txBody>
      </p:sp>
      <p:sp>
        <p:nvSpPr>
          <p:cNvPr id="7181" name="Line 16">
            <a:extLst>
              <a:ext uri="{FF2B5EF4-FFF2-40B4-BE49-F238E27FC236}">
                <a16:creationId xmlns:a16="http://schemas.microsoft.com/office/drawing/2014/main" id="{760EE6A5-5054-4F03-B37D-1BCF5DC1F259}"/>
              </a:ext>
            </a:extLst>
          </p:cNvPr>
          <p:cNvSpPr>
            <a:spLocks noChangeShapeType="1"/>
          </p:cNvSpPr>
          <p:nvPr/>
        </p:nvSpPr>
        <p:spPr bwMode="auto">
          <a:xfrm>
            <a:off x="5867400" y="3344863"/>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DO"/>
          </a:p>
        </p:txBody>
      </p:sp>
      <p:sp>
        <p:nvSpPr>
          <p:cNvPr id="7182" name="Text Box 18">
            <a:extLst>
              <a:ext uri="{FF2B5EF4-FFF2-40B4-BE49-F238E27FC236}">
                <a16:creationId xmlns:a16="http://schemas.microsoft.com/office/drawing/2014/main" id="{94120169-9F72-4A24-8D54-5A4F8522B238}"/>
              </a:ext>
            </a:extLst>
          </p:cNvPr>
          <p:cNvSpPr txBox="1">
            <a:spLocks noChangeArrowheads="1"/>
          </p:cNvSpPr>
          <p:nvPr/>
        </p:nvSpPr>
        <p:spPr bwMode="auto">
          <a:xfrm>
            <a:off x="46038" y="1543050"/>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s-ES" altLang="es-DO" sz="1600" b="1">
                <a:latin typeface="Tahoma" panose="020B0604030504040204" pitchFamily="34" charset="0"/>
                <a:cs typeface="Tahoma" panose="020B0604030504040204" pitchFamily="34" charset="0"/>
              </a:rPr>
              <a:t>Sierra de Bahoruco</a:t>
            </a:r>
          </a:p>
        </p:txBody>
      </p:sp>
      <p:sp>
        <p:nvSpPr>
          <p:cNvPr id="7183" name="Line 19">
            <a:extLst>
              <a:ext uri="{FF2B5EF4-FFF2-40B4-BE49-F238E27FC236}">
                <a16:creationId xmlns:a16="http://schemas.microsoft.com/office/drawing/2014/main" id="{EAB64054-0E91-4F13-821F-75384D88F951}"/>
              </a:ext>
            </a:extLst>
          </p:cNvPr>
          <p:cNvSpPr>
            <a:spLocks noChangeShapeType="1"/>
          </p:cNvSpPr>
          <p:nvPr/>
        </p:nvSpPr>
        <p:spPr bwMode="auto">
          <a:xfrm>
            <a:off x="1692275" y="36322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DO"/>
          </a:p>
        </p:txBody>
      </p:sp>
      <p:sp>
        <p:nvSpPr>
          <p:cNvPr id="7184" name="Line 20">
            <a:extLst>
              <a:ext uri="{FF2B5EF4-FFF2-40B4-BE49-F238E27FC236}">
                <a16:creationId xmlns:a16="http://schemas.microsoft.com/office/drawing/2014/main" id="{45E991AB-DDFE-4189-BEDD-49A89E5526BE}"/>
              </a:ext>
            </a:extLst>
          </p:cNvPr>
          <p:cNvSpPr>
            <a:spLocks noChangeShapeType="1"/>
          </p:cNvSpPr>
          <p:nvPr/>
        </p:nvSpPr>
        <p:spPr bwMode="auto">
          <a:xfrm flipH="1" flipV="1">
            <a:off x="2084388" y="3213100"/>
            <a:ext cx="82550" cy="15144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DO"/>
          </a:p>
        </p:txBody>
      </p:sp>
      <p:sp>
        <p:nvSpPr>
          <p:cNvPr id="7185" name="Text Box 21">
            <a:extLst>
              <a:ext uri="{FF2B5EF4-FFF2-40B4-BE49-F238E27FC236}">
                <a16:creationId xmlns:a16="http://schemas.microsoft.com/office/drawing/2014/main" id="{96126770-1685-44C5-99A2-3A0190E863A8}"/>
              </a:ext>
            </a:extLst>
          </p:cNvPr>
          <p:cNvSpPr txBox="1">
            <a:spLocks noChangeArrowheads="1"/>
          </p:cNvSpPr>
          <p:nvPr/>
        </p:nvSpPr>
        <p:spPr bwMode="auto">
          <a:xfrm rot="1368582">
            <a:off x="3254375" y="5305425"/>
            <a:ext cx="287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DO" sz="1800" b="1"/>
              <a:t>Llanura Costera Oriental</a:t>
            </a:r>
          </a:p>
        </p:txBody>
      </p:sp>
      <p:sp>
        <p:nvSpPr>
          <p:cNvPr id="7186" name="Text Box 23">
            <a:extLst>
              <a:ext uri="{FF2B5EF4-FFF2-40B4-BE49-F238E27FC236}">
                <a16:creationId xmlns:a16="http://schemas.microsoft.com/office/drawing/2014/main" id="{9FF57368-2F6A-4BFE-A94D-D2FCB6B5FD17}"/>
              </a:ext>
            </a:extLst>
          </p:cNvPr>
          <p:cNvSpPr txBox="1">
            <a:spLocks noChangeArrowheads="1"/>
          </p:cNvSpPr>
          <p:nvPr/>
        </p:nvSpPr>
        <p:spPr bwMode="auto">
          <a:xfrm>
            <a:off x="6319838" y="6213475"/>
            <a:ext cx="219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DO" sz="1800" b="1"/>
              <a:t>Cordillera Oriental</a:t>
            </a:r>
          </a:p>
        </p:txBody>
      </p:sp>
      <p:sp>
        <p:nvSpPr>
          <p:cNvPr id="7187" name="Text Box 25">
            <a:extLst>
              <a:ext uri="{FF2B5EF4-FFF2-40B4-BE49-F238E27FC236}">
                <a16:creationId xmlns:a16="http://schemas.microsoft.com/office/drawing/2014/main" id="{97CAE7EA-F44D-4CEF-95D7-07095BE9603A}"/>
              </a:ext>
            </a:extLst>
          </p:cNvPr>
          <p:cNvSpPr txBox="1">
            <a:spLocks noChangeArrowheads="1"/>
          </p:cNvSpPr>
          <p:nvPr/>
        </p:nvSpPr>
        <p:spPr bwMode="auto">
          <a:xfrm>
            <a:off x="1885950" y="133350"/>
            <a:ext cx="5040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s-MX" altLang="es-DO" sz="2000" b="1">
                <a:solidFill>
                  <a:srgbClr val="002060"/>
                </a:solidFill>
                <a:latin typeface="Tahoma" panose="020B0604030504040204" pitchFamily="34" charset="0"/>
                <a:cs typeface="Tahoma" panose="020B0604030504040204" pitchFamily="34" charset="0"/>
              </a:rPr>
              <a:t>Orografía de la Republica Dominicana</a:t>
            </a:r>
            <a:endParaRPr lang="es-ES" altLang="es-DO" sz="2000" b="1">
              <a:solidFill>
                <a:srgbClr val="002060"/>
              </a:solidFill>
              <a:latin typeface="Tahoma" panose="020B0604030504040204" pitchFamily="34" charset="0"/>
              <a:cs typeface="Tahoma" panose="020B0604030504040204" pitchFamily="34" charset="0"/>
            </a:endParaRPr>
          </a:p>
        </p:txBody>
      </p:sp>
      <p:sp>
        <p:nvSpPr>
          <p:cNvPr id="7188" name="AutoShape 26">
            <a:extLst>
              <a:ext uri="{FF2B5EF4-FFF2-40B4-BE49-F238E27FC236}">
                <a16:creationId xmlns:a16="http://schemas.microsoft.com/office/drawing/2014/main" id="{BC842D7E-2DC4-4B69-BF2B-32CB6C7C735D}"/>
              </a:ext>
            </a:extLst>
          </p:cNvPr>
          <p:cNvSpPr>
            <a:spLocks noChangeArrowheads="1"/>
          </p:cNvSpPr>
          <p:nvPr/>
        </p:nvSpPr>
        <p:spPr bwMode="auto">
          <a:xfrm>
            <a:off x="222250" y="5632450"/>
            <a:ext cx="3557588" cy="936625"/>
          </a:xfrm>
          <a:prstGeom prst="roundRect">
            <a:avLst>
              <a:gd name="adj" fmla="val 8815"/>
            </a:avLst>
          </a:prstGeom>
          <a:solidFill>
            <a:srgbClr val="FFFF99"/>
          </a:solidFill>
          <a:ln w="9525">
            <a:solidFill>
              <a:schemeClr val="tx1"/>
            </a:solidFill>
            <a:round/>
            <a:headEnd/>
            <a:tailEnd/>
          </a:ln>
          <a:effectLst>
            <a:outerShdw dist="107763" dir="2700000" algn="ctr" rotWithShape="0">
              <a:schemeClr val="bg2">
                <a:alpha val="50000"/>
              </a:schemeClr>
            </a:outerShdw>
          </a:effec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DO" sz="1800"/>
          </a:p>
        </p:txBody>
      </p:sp>
      <p:sp>
        <p:nvSpPr>
          <p:cNvPr id="7189" name="Text Box 8">
            <a:extLst>
              <a:ext uri="{FF2B5EF4-FFF2-40B4-BE49-F238E27FC236}">
                <a16:creationId xmlns:a16="http://schemas.microsoft.com/office/drawing/2014/main" id="{2B56C394-0710-4C31-A56C-B27433351EE1}"/>
              </a:ext>
            </a:extLst>
          </p:cNvPr>
          <p:cNvSpPr txBox="1">
            <a:spLocks noChangeArrowheads="1"/>
          </p:cNvSpPr>
          <p:nvPr/>
        </p:nvSpPr>
        <p:spPr bwMode="auto">
          <a:xfrm>
            <a:off x="322263" y="5738813"/>
            <a:ext cx="36734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70000"/>
              </a:lnSpc>
              <a:spcBef>
                <a:spcPct val="50000"/>
              </a:spcBef>
              <a:buClrTx/>
              <a:buSzTx/>
              <a:buFontTx/>
              <a:buNone/>
            </a:pPr>
            <a:r>
              <a:rPr lang="es-ES" altLang="es-DO" sz="2400" b="1">
                <a:solidFill>
                  <a:srgbClr val="0000CC"/>
                </a:solidFill>
              </a:rPr>
              <a:t>60% Zona montañosa</a:t>
            </a:r>
          </a:p>
          <a:p>
            <a:pPr eaLnBrk="1" hangingPunct="1">
              <a:lnSpc>
                <a:spcPct val="70000"/>
              </a:lnSpc>
              <a:spcBef>
                <a:spcPct val="50000"/>
              </a:spcBef>
              <a:buClrTx/>
              <a:buSzTx/>
              <a:buFontTx/>
              <a:buNone/>
            </a:pPr>
            <a:r>
              <a:rPr lang="es-ES" altLang="es-DO" sz="2400" b="1">
                <a:solidFill>
                  <a:srgbClr val="0000CC"/>
                </a:solidFill>
              </a:rPr>
              <a:t>40% Valles</a:t>
            </a:r>
          </a:p>
        </p:txBody>
      </p:sp>
      <p:sp>
        <p:nvSpPr>
          <p:cNvPr id="7190" name="Line 7">
            <a:extLst>
              <a:ext uri="{FF2B5EF4-FFF2-40B4-BE49-F238E27FC236}">
                <a16:creationId xmlns:a16="http://schemas.microsoft.com/office/drawing/2014/main" id="{9C68D563-AAB1-4925-9EB1-37C0A2495413}"/>
              </a:ext>
            </a:extLst>
          </p:cNvPr>
          <p:cNvSpPr>
            <a:spLocks noChangeShapeType="1"/>
          </p:cNvSpPr>
          <p:nvPr/>
        </p:nvSpPr>
        <p:spPr bwMode="auto">
          <a:xfrm flipH="1">
            <a:off x="6516688" y="1711325"/>
            <a:ext cx="219075" cy="12176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DO"/>
          </a:p>
        </p:txBody>
      </p:sp>
      <p:sp>
        <p:nvSpPr>
          <p:cNvPr id="7191" name="Text Box 23">
            <a:extLst>
              <a:ext uri="{FF2B5EF4-FFF2-40B4-BE49-F238E27FC236}">
                <a16:creationId xmlns:a16="http://schemas.microsoft.com/office/drawing/2014/main" id="{D07D6429-2F68-4503-A248-8441B709F225}"/>
              </a:ext>
            </a:extLst>
          </p:cNvPr>
          <p:cNvSpPr txBox="1">
            <a:spLocks noChangeArrowheads="1"/>
          </p:cNvSpPr>
          <p:nvPr/>
        </p:nvSpPr>
        <p:spPr bwMode="auto">
          <a:xfrm>
            <a:off x="7345363" y="2106613"/>
            <a:ext cx="1539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DO" sz="1600" b="1">
                <a:latin typeface="Tahoma" panose="020B0604030504040204" pitchFamily="34" charset="0"/>
                <a:cs typeface="Tahoma" panose="020B0604030504040204" pitchFamily="34" charset="0"/>
              </a:rPr>
              <a:t>Península de Samaná</a:t>
            </a:r>
          </a:p>
        </p:txBody>
      </p:sp>
      <p:sp>
        <p:nvSpPr>
          <p:cNvPr id="7192" name="Line 15">
            <a:extLst>
              <a:ext uri="{FF2B5EF4-FFF2-40B4-BE49-F238E27FC236}">
                <a16:creationId xmlns:a16="http://schemas.microsoft.com/office/drawing/2014/main" id="{7C369EA8-35FD-48B8-A092-F45BC5F78186}"/>
              </a:ext>
            </a:extLst>
          </p:cNvPr>
          <p:cNvSpPr>
            <a:spLocks noChangeShapeType="1"/>
          </p:cNvSpPr>
          <p:nvPr/>
        </p:nvSpPr>
        <p:spPr bwMode="auto">
          <a:xfrm flipV="1">
            <a:off x="4608513" y="4581525"/>
            <a:ext cx="1258887"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DO"/>
          </a:p>
        </p:txBody>
      </p:sp>
      <p:sp>
        <p:nvSpPr>
          <p:cNvPr id="7193" name="Line 7">
            <a:extLst>
              <a:ext uri="{FF2B5EF4-FFF2-40B4-BE49-F238E27FC236}">
                <a16:creationId xmlns:a16="http://schemas.microsoft.com/office/drawing/2014/main" id="{23AF334C-8CC9-464C-8585-99BC5977CDE2}"/>
              </a:ext>
            </a:extLst>
          </p:cNvPr>
          <p:cNvSpPr>
            <a:spLocks noChangeShapeType="1"/>
          </p:cNvSpPr>
          <p:nvPr/>
        </p:nvSpPr>
        <p:spPr bwMode="auto">
          <a:xfrm flipV="1">
            <a:off x="6735763" y="4724400"/>
            <a:ext cx="1220787" cy="15287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DO"/>
          </a:p>
        </p:txBody>
      </p:sp>
      <p:sp>
        <p:nvSpPr>
          <p:cNvPr id="7194" name="Text Box 18">
            <a:extLst>
              <a:ext uri="{FF2B5EF4-FFF2-40B4-BE49-F238E27FC236}">
                <a16:creationId xmlns:a16="http://schemas.microsoft.com/office/drawing/2014/main" id="{D862BAAB-0635-4FE8-BD2D-2E965F8BD2A2}"/>
              </a:ext>
            </a:extLst>
          </p:cNvPr>
          <p:cNvSpPr txBox="1">
            <a:spLocks noChangeArrowheads="1"/>
          </p:cNvSpPr>
          <p:nvPr/>
        </p:nvSpPr>
        <p:spPr bwMode="auto">
          <a:xfrm>
            <a:off x="252413" y="796925"/>
            <a:ext cx="1951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s-ES" altLang="es-DO" sz="1600" b="1"/>
              <a:t>Sierra de Neiba</a:t>
            </a:r>
          </a:p>
        </p:txBody>
      </p:sp>
      <p:sp>
        <p:nvSpPr>
          <p:cNvPr id="7195" name="Line 7">
            <a:extLst>
              <a:ext uri="{FF2B5EF4-FFF2-40B4-BE49-F238E27FC236}">
                <a16:creationId xmlns:a16="http://schemas.microsoft.com/office/drawing/2014/main" id="{DE83DE0D-C067-46F4-8349-5072A718846D}"/>
              </a:ext>
            </a:extLst>
          </p:cNvPr>
          <p:cNvSpPr>
            <a:spLocks noChangeShapeType="1"/>
          </p:cNvSpPr>
          <p:nvPr/>
        </p:nvSpPr>
        <p:spPr bwMode="auto">
          <a:xfrm>
            <a:off x="1257300" y="1138238"/>
            <a:ext cx="1298575" cy="15255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DO"/>
          </a:p>
        </p:txBody>
      </p:sp>
    </p:spTree>
    <p:extLst>
      <p:ext uri="{BB962C8B-B14F-4D97-AF65-F5344CB8AC3E}">
        <p14:creationId xmlns:p14="http://schemas.microsoft.com/office/powerpoint/2010/main" val="4553166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13138" y="4948"/>
            <a:ext cx="9168013" cy="523220"/>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ítulo 1">
            <a:extLst>
              <a:ext uri="{FF2B5EF4-FFF2-40B4-BE49-F238E27FC236}">
                <a16:creationId xmlns:a16="http://schemas.microsoft.com/office/drawing/2014/main" id="{47BF02AA-E96A-4E47-86FB-BB9E22808E13}"/>
              </a:ext>
            </a:extLst>
          </p:cNvPr>
          <p:cNvSpPr txBox="1">
            <a:spLocks/>
          </p:cNvSpPr>
          <p:nvPr/>
        </p:nvSpPr>
        <p:spPr>
          <a:xfrm>
            <a:off x="755576" y="98387"/>
            <a:ext cx="6732240" cy="378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b="1" dirty="0">
                <a:solidFill>
                  <a:srgbClr val="002060"/>
                </a:solidFill>
              </a:rPr>
              <a:t>La Geodiversidad en Republica Dominicana</a:t>
            </a:r>
          </a:p>
        </p:txBody>
      </p:sp>
      <p:sp>
        <p:nvSpPr>
          <p:cNvPr id="9" name="6 Rectángulo">
            <a:extLst>
              <a:ext uri="{FF2B5EF4-FFF2-40B4-BE49-F238E27FC236}">
                <a16:creationId xmlns:a16="http://schemas.microsoft.com/office/drawing/2014/main" id="{AB1104E3-9379-4C67-B27B-CA3E24AD86E4}"/>
              </a:ext>
            </a:extLst>
          </p:cNvPr>
          <p:cNvSpPr>
            <a:spLocks noChangeArrowheads="1"/>
          </p:cNvSpPr>
          <p:nvPr/>
        </p:nvSpPr>
        <p:spPr bwMode="auto">
          <a:xfrm>
            <a:off x="179512" y="1687542"/>
            <a:ext cx="878497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s-DO" altLang="es-DO" sz="2400" b="1" u="sng" dirty="0">
                <a:solidFill>
                  <a:schemeClr val="accent1">
                    <a:lumMod val="50000"/>
                  </a:schemeClr>
                </a:solidFill>
              </a:rPr>
              <a:t>El estudio de la naturaleza abiótica (medio físico) formado por una variedad de ambientes, composición, procesos geológicos y fenómenos que dan origen a paisajes, rocas, minerales, agua, fósiles, suelo, clima y otros depósitos en superficie.</a:t>
            </a:r>
          </a:p>
          <a:p>
            <a:pPr algn="just"/>
            <a:endParaRPr lang="es-DO" altLang="es-DO" sz="2400" dirty="0">
              <a:solidFill>
                <a:schemeClr val="accent1">
                  <a:lumMod val="50000"/>
                </a:schemeClr>
              </a:solidFill>
            </a:endParaRPr>
          </a:p>
          <a:p>
            <a:pPr algn="just"/>
            <a:r>
              <a:rPr lang="es-DO" altLang="es-DO" sz="2400" b="1" u="sng" dirty="0">
                <a:solidFill>
                  <a:srgbClr val="C00000"/>
                </a:solidFill>
              </a:rPr>
              <a:t>Estos proveen el desarrollo de la vida sobre la Tierra, teniendo como valores intrínsecos la cultura, lo estético, lo económico, lo científico, lo educativo y lo turístico</a:t>
            </a:r>
            <a:r>
              <a:rPr lang="es-DO" altLang="es-DO" sz="2400" u="sng" dirty="0">
                <a:solidFill>
                  <a:srgbClr val="C00000"/>
                </a:solidFill>
              </a:rPr>
              <a:t>.   </a:t>
            </a:r>
            <a:r>
              <a:rPr lang="es-DO" altLang="es-DO" u="sng" dirty="0">
                <a:solidFill>
                  <a:srgbClr val="C00000"/>
                </a:solidFill>
              </a:rPr>
              <a:t>                                                               </a:t>
            </a:r>
          </a:p>
          <a:p>
            <a:pPr algn="just"/>
            <a:endParaRPr lang="es-DO" altLang="es-DO" dirty="0">
              <a:solidFill>
                <a:schemeClr val="accent1">
                  <a:lumMod val="50000"/>
                </a:schemeClr>
              </a:solidFill>
            </a:endParaRPr>
          </a:p>
          <a:p>
            <a:pPr algn="just"/>
            <a:r>
              <a:rPr lang="es-DO" altLang="es-DO" dirty="0">
                <a:solidFill>
                  <a:schemeClr val="accent1">
                    <a:lumMod val="50000"/>
                  </a:schemeClr>
                </a:solidFill>
              </a:rPr>
              <a:t> </a:t>
            </a:r>
            <a:r>
              <a:rPr lang="es-DO" altLang="es-DO" sz="1200" i="1" dirty="0">
                <a:solidFill>
                  <a:schemeClr val="accent1">
                    <a:lumMod val="50000"/>
                  </a:schemeClr>
                </a:solidFill>
              </a:rPr>
              <a:t>Definición del Servicio geológico de Brasil (2006)</a:t>
            </a:r>
            <a:endParaRPr lang="es-DO" altLang="es-DO" sz="1200" dirty="0">
              <a:solidFill>
                <a:schemeClr val="accent1">
                  <a:lumMod val="50000"/>
                </a:schemeClr>
              </a:solidFill>
            </a:endParaRPr>
          </a:p>
        </p:txBody>
      </p:sp>
      <p:sp>
        <p:nvSpPr>
          <p:cNvPr id="2" name="Rectángulo 1">
            <a:extLst>
              <a:ext uri="{FF2B5EF4-FFF2-40B4-BE49-F238E27FC236}">
                <a16:creationId xmlns:a16="http://schemas.microsoft.com/office/drawing/2014/main" id="{4FE6F9B7-0BD6-4092-8AA9-B4833FA428FB}"/>
              </a:ext>
            </a:extLst>
          </p:cNvPr>
          <p:cNvSpPr/>
          <p:nvPr/>
        </p:nvSpPr>
        <p:spPr>
          <a:xfrm>
            <a:off x="406483" y="830808"/>
            <a:ext cx="5245637" cy="523220"/>
          </a:xfrm>
          <a:prstGeom prst="rect">
            <a:avLst/>
          </a:prstGeom>
        </p:spPr>
        <p:txBody>
          <a:bodyPr wrap="square">
            <a:spAutoFit/>
          </a:bodyPr>
          <a:lstStyle/>
          <a:p>
            <a:r>
              <a:rPr lang="es-DO" sz="2800" b="1" dirty="0">
                <a:solidFill>
                  <a:srgbClr val="002060"/>
                </a:solidFill>
              </a:rPr>
              <a:t>Definición de la Geodiversidad </a:t>
            </a:r>
            <a:endParaRPr lang="es-DO" sz="2800" dirty="0"/>
          </a:p>
        </p:txBody>
      </p:sp>
    </p:spTree>
    <p:extLst>
      <p:ext uri="{BB962C8B-B14F-4D97-AF65-F5344CB8AC3E}">
        <p14:creationId xmlns:p14="http://schemas.microsoft.com/office/powerpoint/2010/main" val="1798121084"/>
      </p:ext>
    </p:extLst>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
            <a:ext cx="9168013" cy="718107"/>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ítulo 1">
            <a:extLst>
              <a:ext uri="{FF2B5EF4-FFF2-40B4-BE49-F238E27FC236}">
                <a16:creationId xmlns:a16="http://schemas.microsoft.com/office/drawing/2014/main" id="{47BF02AA-E96A-4E47-86FB-BB9E22808E13}"/>
              </a:ext>
            </a:extLst>
          </p:cNvPr>
          <p:cNvSpPr txBox="1">
            <a:spLocks/>
          </p:cNvSpPr>
          <p:nvPr/>
        </p:nvSpPr>
        <p:spPr>
          <a:xfrm>
            <a:off x="755576" y="98387"/>
            <a:ext cx="673224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b="1" dirty="0">
                <a:solidFill>
                  <a:srgbClr val="002060"/>
                </a:solidFill>
              </a:rPr>
              <a:t>La Geodiversidad en Republica Dominicana</a:t>
            </a:r>
          </a:p>
        </p:txBody>
      </p:sp>
      <p:pic>
        <p:nvPicPr>
          <p:cNvPr id="8" name="Picture 2">
            <a:extLst>
              <a:ext uri="{FF2B5EF4-FFF2-40B4-BE49-F238E27FC236}">
                <a16:creationId xmlns:a16="http://schemas.microsoft.com/office/drawing/2014/main" id="{84F285A6-33AF-4192-84CD-B229692A1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 t="6170" r="2027" b="7083"/>
          <a:stretch/>
        </p:blipFill>
        <p:spPr bwMode="auto">
          <a:xfrm>
            <a:off x="359532" y="908720"/>
            <a:ext cx="8424936" cy="571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613165"/>
      </p:ext>
    </p:extLst>
  </p:cSld>
  <p:clrMapOvr>
    <a:masterClrMapping/>
  </p:clrMapOvr>
  <p:transition>
    <p:cut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BEFDB18-4343-4895-97CB-EE484BA3A34D}"/>
              </a:ext>
            </a:extLst>
          </p:cNvPr>
          <p:cNvSpPr/>
          <p:nvPr/>
        </p:nvSpPr>
        <p:spPr>
          <a:xfrm>
            <a:off x="215516" y="548680"/>
            <a:ext cx="8712968" cy="5914440"/>
          </a:xfrm>
          <a:prstGeom prst="rect">
            <a:avLst/>
          </a:prstGeom>
        </p:spPr>
        <p:txBody>
          <a:bodyPr wrap="square">
            <a:spAutoFit/>
          </a:bodyPr>
          <a:lstStyle/>
          <a:p>
            <a:pPr algn="just">
              <a:lnSpc>
                <a:spcPct val="150000"/>
              </a:lnSpc>
              <a:spcAft>
                <a:spcPts val="1125"/>
              </a:spcAft>
            </a:pPr>
            <a:r>
              <a:rPr lang="es-ES" sz="24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El Servicio Geológico Nacional de República Dominicana tiene el privilegio de poder  </a:t>
            </a:r>
            <a:r>
              <a:rPr lang="es-DO" sz="2400" dirty="0">
                <a:solidFill>
                  <a:srgbClr val="002060"/>
                </a:solidFill>
                <a:latin typeface="Arial" panose="020B0604020202020204" pitchFamily="34" charset="0"/>
                <a:ea typeface="Calibri" panose="020F0502020204030204" pitchFamily="34" charset="0"/>
                <a:cs typeface="Times New Roman" panose="02020603050405020304" pitchFamily="18" charset="0"/>
              </a:rPr>
              <a:t>identificar, valorar, proteger, conservar, divulgar y facilitar la  utilización y disfrute de todos sus Lugares de Interés Geológicos (LIG) de todo el territorio nacional.</a:t>
            </a:r>
          </a:p>
          <a:p>
            <a:pPr algn="just">
              <a:lnSpc>
                <a:spcPct val="150000"/>
              </a:lnSpc>
              <a:spcAft>
                <a:spcPts val="1125"/>
              </a:spcAft>
            </a:pPr>
            <a:r>
              <a:rPr lang="es-DO" sz="24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p>
          <a:p>
            <a:pPr algn="just">
              <a:lnSpc>
                <a:spcPct val="150000"/>
              </a:lnSpc>
              <a:spcAft>
                <a:spcPts val="1125"/>
              </a:spcAft>
            </a:pPr>
            <a:r>
              <a:rPr lang="es-DO" sz="2400" b="1" u="sng" dirty="0">
                <a:solidFill>
                  <a:srgbClr val="C00000"/>
                </a:solidFill>
                <a:latin typeface="Arial" panose="020B0604020202020204" pitchFamily="34" charset="0"/>
                <a:ea typeface="Calibri" panose="020F0502020204030204" pitchFamily="34" charset="0"/>
                <a:cs typeface="Times New Roman" panose="02020603050405020304" pitchFamily="18" charset="0"/>
              </a:rPr>
              <a:t>El SGN dispone de un inventario de mas de 300 Lugares de Interés Geológicos y Geomorfológicos (L.I.G) </a:t>
            </a:r>
            <a:r>
              <a:rPr lang="es-DO" sz="2400" b="1" u="sng" dirty="0">
                <a:latin typeface="Arial" panose="020B0604020202020204" pitchFamily="34" charset="0"/>
                <a:ea typeface="Calibri" panose="020F0502020204030204" pitchFamily="34" charset="0"/>
                <a:cs typeface="Times New Roman" panose="02020603050405020304" pitchFamily="18" charset="0"/>
              </a:rPr>
              <a:t>proporcionando informaciones básicas para el conocimiento y la historia de la evolución geológica de la Isla Española</a:t>
            </a:r>
            <a:r>
              <a:rPr lang="es-DO" sz="2400" dirty="0">
                <a:latin typeface="Arial" panose="020B0604020202020204" pitchFamily="34" charset="0"/>
                <a:ea typeface="Calibri" panose="020F0502020204030204" pitchFamily="34" charset="0"/>
                <a:cs typeface="Times New Roman" panose="02020603050405020304" pitchFamily="18" charset="0"/>
              </a:rPr>
              <a:t>.</a:t>
            </a:r>
          </a:p>
        </p:txBody>
      </p:sp>
      <p:sp>
        <p:nvSpPr>
          <p:cNvPr id="5" name="Title 1">
            <a:extLst>
              <a:ext uri="{FF2B5EF4-FFF2-40B4-BE49-F238E27FC236}">
                <a16:creationId xmlns:a16="http://schemas.microsoft.com/office/drawing/2014/main" id="{CA2797A6-B9A8-4260-8A1E-3FF5ACAC140D}"/>
              </a:ext>
            </a:extLst>
          </p:cNvPr>
          <p:cNvSpPr txBox="1">
            <a:spLocks/>
          </p:cNvSpPr>
          <p:nvPr/>
        </p:nvSpPr>
        <p:spPr>
          <a:xfrm>
            <a:off x="0" y="-204716"/>
            <a:ext cx="8068296" cy="559672"/>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6" name="Picture 3">
            <a:extLst>
              <a:ext uri="{FF2B5EF4-FFF2-40B4-BE49-F238E27FC236}">
                <a16:creationId xmlns:a16="http://schemas.microsoft.com/office/drawing/2014/main" id="{24F42F6A-8B3F-4692-8D64-7D66392D9C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8296" y="-223111"/>
            <a:ext cx="1075704" cy="5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a:extLst>
              <a:ext uri="{FF2B5EF4-FFF2-40B4-BE49-F238E27FC236}">
                <a16:creationId xmlns:a16="http://schemas.microsoft.com/office/drawing/2014/main" id="{C784E9C8-01EA-4647-875C-4323F5372CB6}"/>
              </a:ext>
            </a:extLst>
          </p:cNvPr>
          <p:cNvSpPr txBox="1">
            <a:spLocks/>
          </p:cNvSpPr>
          <p:nvPr/>
        </p:nvSpPr>
        <p:spPr>
          <a:xfrm>
            <a:off x="1470936" y="-167838"/>
            <a:ext cx="5112568" cy="5227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400" b="1" dirty="0">
                <a:solidFill>
                  <a:schemeClr val="tx2">
                    <a:lumMod val="75000"/>
                  </a:schemeClr>
                </a:solidFill>
                <a:latin typeface="Arial" panose="020B0604020202020204" pitchFamily="34" charset="0"/>
                <a:cs typeface="Arial" panose="020B0604020202020204" pitchFamily="34" charset="0"/>
              </a:rPr>
              <a:t>Lugares</a:t>
            </a:r>
            <a:r>
              <a:rPr lang="en-US" sz="2400" b="1" dirty="0">
                <a:solidFill>
                  <a:schemeClr val="tx2">
                    <a:lumMod val="75000"/>
                  </a:schemeClr>
                </a:solidFill>
                <a:latin typeface="Arial" panose="020B0604020202020204" pitchFamily="34" charset="0"/>
                <a:cs typeface="Arial" panose="020B0604020202020204" pitchFamily="34" charset="0"/>
              </a:rPr>
              <a:t> de </a:t>
            </a:r>
            <a:r>
              <a:rPr lang="es-DO" sz="2400" b="1" dirty="0">
                <a:solidFill>
                  <a:schemeClr val="tx2">
                    <a:lumMod val="75000"/>
                  </a:schemeClr>
                </a:solidFill>
                <a:latin typeface="Arial" panose="020B0604020202020204" pitchFamily="34" charset="0"/>
                <a:cs typeface="Arial" panose="020B0604020202020204" pitchFamily="34" charset="0"/>
              </a:rPr>
              <a:t>Interés</a:t>
            </a:r>
            <a:r>
              <a:rPr lang="en-US" sz="2400" b="1" dirty="0">
                <a:solidFill>
                  <a:schemeClr val="tx2">
                    <a:lumMod val="75000"/>
                  </a:schemeClr>
                </a:solidFill>
                <a:latin typeface="Arial" panose="020B0604020202020204" pitchFamily="34" charset="0"/>
                <a:cs typeface="Arial" panose="020B0604020202020204" pitchFamily="34" charset="0"/>
              </a:rPr>
              <a:t> </a:t>
            </a:r>
            <a:r>
              <a:rPr lang="es-DO" sz="2400" b="1" dirty="0">
                <a:solidFill>
                  <a:schemeClr val="tx2">
                    <a:lumMod val="75000"/>
                  </a:schemeClr>
                </a:solidFill>
                <a:latin typeface="Arial" panose="020B0604020202020204" pitchFamily="34" charset="0"/>
                <a:cs typeface="Arial" panose="020B0604020202020204" pitchFamily="34" charset="0"/>
              </a:rPr>
              <a:t>Geológico</a:t>
            </a:r>
          </a:p>
        </p:txBody>
      </p:sp>
    </p:spTree>
    <p:extLst>
      <p:ext uri="{BB962C8B-B14F-4D97-AF65-F5344CB8AC3E}">
        <p14:creationId xmlns:p14="http://schemas.microsoft.com/office/powerpoint/2010/main" val="405071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365E06B-265F-43F0-9FD5-C2F84EBE4F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50612"/>
            <a:ext cx="6336704" cy="6018748"/>
          </a:xfrm>
          <a:prstGeom prst="rect">
            <a:avLst/>
          </a:prstGeom>
          <a:noFill/>
          <a:ln>
            <a:noFill/>
          </a:ln>
        </p:spPr>
      </p:pic>
      <p:sp>
        <p:nvSpPr>
          <p:cNvPr id="14" name="Title 1">
            <a:extLst>
              <a:ext uri="{FF2B5EF4-FFF2-40B4-BE49-F238E27FC236}">
                <a16:creationId xmlns:a16="http://schemas.microsoft.com/office/drawing/2014/main" id="{57A739BA-E70D-411D-931A-374B721D300A}"/>
              </a:ext>
            </a:extLst>
          </p:cNvPr>
          <p:cNvSpPr txBox="1">
            <a:spLocks/>
          </p:cNvSpPr>
          <p:nvPr/>
        </p:nvSpPr>
        <p:spPr>
          <a:xfrm>
            <a:off x="0" y="-204716"/>
            <a:ext cx="9144000" cy="559672"/>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15" name="Picture 3">
            <a:extLst>
              <a:ext uri="{FF2B5EF4-FFF2-40B4-BE49-F238E27FC236}">
                <a16:creationId xmlns:a16="http://schemas.microsoft.com/office/drawing/2014/main" id="{2C2552CC-E44D-4A0C-BF95-1EF9B98DD7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8296" y="-223111"/>
            <a:ext cx="1075704" cy="5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 Título">
            <a:extLst>
              <a:ext uri="{FF2B5EF4-FFF2-40B4-BE49-F238E27FC236}">
                <a16:creationId xmlns:a16="http://schemas.microsoft.com/office/drawing/2014/main" id="{EDBA65BA-6699-4746-B329-CB6130AC1486}"/>
              </a:ext>
            </a:extLst>
          </p:cNvPr>
          <p:cNvSpPr txBox="1">
            <a:spLocks/>
          </p:cNvSpPr>
          <p:nvPr/>
        </p:nvSpPr>
        <p:spPr>
          <a:xfrm>
            <a:off x="1691680" y="-167838"/>
            <a:ext cx="5310336" cy="5227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400" b="1" dirty="0">
                <a:solidFill>
                  <a:schemeClr val="tx2">
                    <a:lumMod val="75000"/>
                  </a:schemeClr>
                </a:solidFill>
                <a:latin typeface="Arial" panose="020B0604020202020204" pitchFamily="34" charset="0"/>
                <a:cs typeface="Arial" panose="020B0604020202020204" pitchFamily="34" charset="0"/>
              </a:rPr>
              <a:t>Lugares</a:t>
            </a:r>
            <a:r>
              <a:rPr lang="en-US" sz="2400" b="1" dirty="0">
                <a:solidFill>
                  <a:schemeClr val="tx2">
                    <a:lumMod val="75000"/>
                  </a:schemeClr>
                </a:solidFill>
                <a:latin typeface="Arial" panose="020B0604020202020204" pitchFamily="34" charset="0"/>
                <a:cs typeface="Arial" panose="020B0604020202020204" pitchFamily="34" charset="0"/>
              </a:rPr>
              <a:t> de </a:t>
            </a:r>
            <a:r>
              <a:rPr lang="es-DO" sz="2400" b="1" dirty="0">
                <a:solidFill>
                  <a:schemeClr val="tx2">
                    <a:lumMod val="75000"/>
                  </a:schemeClr>
                </a:solidFill>
                <a:latin typeface="Arial" panose="020B0604020202020204" pitchFamily="34" charset="0"/>
                <a:cs typeface="Arial" panose="020B0604020202020204" pitchFamily="34" charset="0"/>
              </a:rPr>
              <a:t>Interés</a:t>
            </a:r>
            <a:r>
              <a:rPr lang="en-US" sz="2400" b="1" dirty="0">
                <a:solidFill>
                  <a:schemeClr val="tx2">
                    <a:lumMod val="75000"/>
                  </a:schemeClr>
                </a:solidFill>
                <a:latin typeface="Arial" panose="020B0604020202020204" pitchFamily="34" charset="0"/>
                <a:cs typeface="Arial" panose="020B0604020202020204" pitchFamily="34" charset="0"/>
              </a:rPr>
              <a:t> </a:t>
            </a:r>
            <a:r>
              <a:rPr lang="es-DO" sz="2400" b="1" dirty="0">
                <a:solidFill>
                  <a:schemeClr val="tx2">
                    <a:lumMod val="75000"/>
                  </a:schemeClr>
                </a:solidFill>
                <a:latin typeface="Arial" panose="020B0604020202020204" pitchFamily="34" charset="0"/>
                <a:cs typeface="Arial" panose="020B0604020202020204" pitchFamily="34" charset="0"/>
              </a:rPr>
              <a:t>Geológico</a:t>
            </a:r>
          </a:p>
        </p:txBody>
      </p:sp>
    </p:spTree>
    <p:extLst>
      <p:ext uri="{BB962C8B-B14F-4D97-AF65-F5344CB8AC3E}">
        <p14:creationId xmlns:p14="http://schemas.microsoft.com/office/powerpoint/2010/main" val="38375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4" descr="LIG 1_Puerto Escondido_Situacion">
            <a:extLst>
              <a:ext uri="{FF2B5EF4-FFF2-40B4-BE49-F238E27FC236}">
                <a16:creationId xmlns:a16="http://schemas.microsoft.com/office/drawing/2014/main" id="{BFDB9E37-5152-4F2E-9E25-35988D65C985}"/>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620892" y="1286934"/>
            <a:ext cx="7902216" cy="5571066"/>
          </a:xfrm>
          <a:prstGeom prst="rect">
            <a:avLst/>
          </a:prstGeom>
          <a:noFill/>
        </p:spPr>
      </p:pic>
      <p:sp>
        <p:nvSpPr>
          <p:cNvPr id="3" name="Rectángulo 2">
            <a:extLst>
              <a:ext uri="{FF2B5EF4-FFF2-40B4-BE49-F238E27FC236}">
                <a16:creationId xmlns:a16="http://schemas.microsoft.com/office/drawing/2014/main" id="{374044C8-9689-416E-A7D6-F954371A6F96}"/>
              </a:ext>
            </a:extLst>
          </p:cNvPr>
          <p:cNvSpPr/>
          <p:nvPr/>
        </p:nvSpPr>
        <p:spPr>
          <a:xfrm>
            <a:off x="624011" y="188640"/>
            <a:ext cx="6778329" cy="1261884"/>
          </a:xfrm>
          <a:prstGeom prst="rect">
            <a:avLst/>
          </a:prstGeom>
        </p:spPr>
        <p:txBody>
          <a:bodyPr wrap="square">
            <a:spAutoFit/>
          </a:bodyPr>
          <a:lstStyle/>
          <a:p>
            <a:pPr>
              <a:lnSpc>
                <a:spcPts val="1200"/>
              </a:lnSpc>
            </a:pPr>
            <a:r>
              <a:rPr lang="es-ES" sz="2000" b="1" dirty="0">
                <a:latin typeface="Arial" panose="020B0604020202020204" pitchFamily="34" charset="0"/>
                <a:ea typeface="Times New Roman" panose="02020603050405020304" pitchFamily="18" charset="0"/>
                <a:cs typeface="Times New Roman" panose="02020603050405020304" pitchFamily="18" charset="0"/>
              </a:rPr>
              <a:t>DESCRIPCIÓN DE SU ACCESIBILIDAD A LOS </a:t>
            </a:r>
          </a:p>
          <a:p>
            <a:pPr>
              <a:lnSpc>
                <a:spcPts val="1200"/>
              </a:lnSpc>
            </a:pPr>
            <a:endParaRPr lang="es-ES" sz="2000" b="1" dirty="0">
              <a:latin typeface="Arial" panose="020B0604020202020204" pitchFamily="34" charset="0"/>
              <a:ea typeface="Times New Roman" panose="02020603050405020304" pitchFamily="18" charset="0"/>
              <a:cs typeface="Times New Roman" panose="02020603050405020304" pitchFamily="18" charset="0"/>
            </a:endParaRPr>
          </a:p>
          <a:p>
            <a:pPr>
              <a:lnSpc>
                <a:spcPts val="1200"/>
              </a:lnSpc>
            </a:pPr>
            <a:r>
              <a:rPr lang="es-ES" sz="2000" b="1" dirty="0">
                <a:latin typeface="Arial" panose="020B0604020202020204" pitchFamily="34" charset="0"/>
                <a:ea typeface="Times New Roman" panose="02020603050405020304" pitchFamily="18" charset="0"/>
                <a:cs typeface="Times New Roman" panose="02020603050405020304" pitchFamily="18" charset="0"/>
              </a:rPr>
              <a:t>LUGARES DE INTERES GEOLOGICO</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46405" marR="0" algn="just">
              <a:lnSpc>
                <a:spcPct val="115000"/>
              </a:lnSpc>
              <a:spcBef>
                <a:spcPts val="0"/>
              </a:spcBef>
              <a:spcAft>
                <a:spcPts val="600"/>
              </a:spcAft>
            </a:pPr>
            <a:r>
              <a:rPr lang="es-DO" sz="2000" dirty="0">
                <a:latin typeface="Arial" panose="020B0604020202020204" pitchFamily="34" charset="0"/>
                <a:ea typeface="Calibri" panose="020F0502020204030204" pitchFamily="34" charset="0"/>
                <a:cs typeface="Times New Roman" panose="02020603050405020304" pitchFamily="18" charset="0"/>
              </a:rPr>
              <a:t>Desde, Duvergé por la carretera sin asfaltar de Puerto Escondido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6" descr="DSC02228">
            <a:extLst>
              <a:ext uri="{FF2B5EF4-FFF2-40B4-BE49-F238E27FC236}">
                <a16:creationId xmlns:a16="http://schemas.microsoft.com/office/drawing/2014/main" id="{9B38ED23-9BDC-4218-B929-FB22C14635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916832"/>
            <a:ext cx="1187624" cy="89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542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4101"/>
            <a:ext cx="9144000" cy="524801"/>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sp>
        <p:nvSpPr>
          <p:cNvPr id="7" name="Título 1"/>
          <p:cNvSpPr>
            <a:spLocks noGrp="1"/>
          </p:cNvSpPr>
          <p:nvPr>
            <p:ph type="title"/>
          </p:nvPr>
        </p:nvSpPr>
        <p:spPr>
          <a:xfrm>
            <a:off x="2021184" y="60104"/>
            <a:ext cx="4864100" cy="570223"/>
          </a:xfrm>
        </p:spPr>
        <p:txBody>
          <a:bodyPr>
            <a:noAutofit/>
          </a:bodyPr>
          <a:lstStyle/>
          <a:p>
            <a:r>
              <a:rPr lang="es-DO" sz="1800" b="1" dirty="0">
                <a:solidFill>
                  <a:srgbClr val="002060"/>
                </a:solidFill>
                <a:latin typeface="Arial" panose="020B0604020202020204" pitchFamily="34" charset="0"/>
                <a:cs typeface="Arial" panose="020B0604020202020204" pitchFamily="34" charset="0"/>
              </a:rPr>
              <a:t>Mapa de Lugares de Interés Geológico  Provincia Sanchez Ramírez</a:t>
            </a:r>
          </a:p>
        </p:txBody>
      </p:sp>
      <p:pic>
        <p:nvPicPr>
          <p:cNvPr id="8" name="Picture 5" descr="Servicio_Geologico_Nacional-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3063" y="-4101"/>
            <a:ext cx="1146220" cy="6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93546"/>
            <a:ext cx="7733706" cy="585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2 Rectángulo redondeado">
            <a:extLst>
              <a:ext uri="{FF2B5EF4-FFF2-40B4-BE49-F238E27FC236}">
                <a16:creationId xmlns:a16="http://schemas.microsoft.com/office/drawing/2014/main" id="{175976D4-9951-463D-8C63-726D6AAA23F5}"/>
              </a:ext>
            </a:extLst>
          </p:cNvPr>
          <p:cNvSpPr/>
          <p:nvPr/>
        </p:nvSpPr>
        <p:spPr>
          <a:xfrm>
            <a:off x="6345224" y="1340768"/>
            <a:ext cx="1080120" cy="63075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LIG Parque Los Haitises</a:t>
            </a:r>
          </a:p>
        </p:txBody>
      </p:sp>
      <p:cxnSp>
        <p:nvCxnSpPr>
          <p:cNvPr id="9" name="Conector recto de flecha 8">
            <a:extLst>
              <a:ext uri="{FF2B5EF4-FFF2-40B4-BE49-F238E27FC236}">
                <a16:creationId xmlns:a16="http://schemas.microsoft.com/office/drawing/2014/main" id="{A80CBEDD-92A9-40A8-A726-7FCE8F4502BE}"/>
              </a:ext>
            </a:extLst>
          </p:cNvPr>
          <p:cNvCxnSpPr>
            <a:cxnSpLocks/>
          </p:cNvCxnSpPr>
          <p:nvPr/>
        </p:nvCxnSpPr>
        <p:spPr>
          <a:xfrm flipH="1">
            <a:off x="6345224" y="1971525"/>
            <a:ext cx="530979" cy="81750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12 Rectángulo redondeado">
            <a:extLst>
              <a:ext uri="{FF2B5EF4-FFF2-40B4-BE49-F238E27FC236}">
                <a16:creationId xmlns:a16="http://schemas.microsoft.com/office/drawing/2014/main" id="{8CCD0D7F-51BD-4810-BB57-47E87BC0A54E}"/>
              </a:ext>
            </a:extLst>
          </p:cNvPr>
          <p:cNvSpPr/>
          <p:nvPr/>
        </p:nvSpPr>
        <p:spPr>
          <a:xfrm>
            <a:off x="2021184" y="5825740"/>
            <a:ext cx="1080120" cy="63075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LIG Presa Hatillo </a:t>
            </a:r>
          </a:p>
        </p:txBody>
      </p:sp>
      <p:cxnSp>
        <p:nvCxnSpPr>
          <p:cNvPr id="11" name="Conector recto de flecha 10">
            <a:extLst>
              <a:ext uri="{FF2B5EF4-FFF2-40B4-BE49-F238E27FC236}">
                <a16:creationId xmlns:a16="http://schemas.microsoft.com/office/drawing/2014/main" id="{856185DB-F690-4DBC-B33B-3039C8BFB122}"/>
              </a:ext>
            </a:extLst>
          </p:cNvPr>
          <p:cNvCxnSpPr>
            <a:cxnSpLocks/>
          </p:cNvCxnSpPr>
          <p:nvPr/>
        </p:nvCxnSpPr>
        <p:spPr>
          <a:xfrm flipV="1">
            <a:off x="2771800" y="3871917"/>
            <a:ext cx="936104" cy="194906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12 Rectángulo redondeado">
            <a:extLst>
              <a:ext uri="{FF2B5EF4-FFF2-40B4-BE49-F238E27FC236}">
                <a16:creationId xmlns:a16="http://schemas.microsoft.com/office/drawing/2014/main" id="{7B207CB2-F5A8-4DC7-ACE9-AFA08231B512}"/>
              </a:ext>
            </a:extLst>
          </p:cNvPr>
          <p:cNvSpPr/>
          <p:nvPr/>
        </p:nvSpPr>
        <p:spPr>
          <a:xfrm>
            <a:off x="732165" y="4910308"/>
            <a:ext cx="1080120" cy="63075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LIG Mina Hierro Hatillo</a:t>
            </a:r>
          </a:p>
        </p:txBody>
      </p:sp>
      <p:cxnSp>
        <p:nvCxnSpPr>
          <p:cNvPr id="16" name="Conector recto de flecha 15">
            <a:extLst>
              <a:ext uri="{FF2B5EF4-FFF2-40B4-BE49-F238E27FC236}">
                <a16:creationId xmlns:a16="http://schemas.microsoft.com/office/drawing/2014/main" id="{93ECFC57-098F-4BC4-A259-216F46E3BC36}"/>
              </a:ext>
            </a:extLst>
          </p:cNvPr>
          <p:cNvCxnSpPr>
            <a:cxnSpLocks/>
          </p:cNvCxnSpPr>
          <p:nvPr/>
        </p:nvCxnSpPr>
        <p:spPr>
          <a:xfrm flipV="1">
            <a:off x="1812285" y="3827318"/>
            <a:ext cx="1215182" cy="108299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12 Rectángulo redondeado">
            <a:extLst>
              <a:ext uri="{FF2B5EF4-FFF2-40B4-BE49-F238E27FC236}">
                <a16:creationId xmlns:a16="http://schemas.microsoft.com/office/drawing/2014/main" id="{4E929150-E1B0-4218-B9BA-A4B6D17AFB5E}"/>
              </a:ext>
            </a:extLst>
          </p:cNvPr>
          <p:cNvSpPr/>
          <p:nvPr/>
        </p:nvSpPr>
        <p:spPr>
          <a:xfrm>
            <a:off x="5091424" y="6141118"/>
            <a:ext cx="1080120" cy="63075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LIG Caliza Hatillo</a:t>
            </a:r>
          </a:p>
        </p:txBody>
      </p:sp>
      <p:cxnSp>
        <p:nvCxnSpPr>
          <p:cNvPr id="13" name="Conector recto de flecha 12">
            <a:extLst>
              <a:ext uri="{FF2B5EF4-FFF2-40B4-BE49-F238E27FC236}">
                <a16:creationId xmlns:a16="http://schemas.microsoft.com/office/drawing/2014/main" id="{0DF571E2-A013-4885-AB3B-6E4AFBFAEB7D}"/>
              </a:ext>
            </a:extLst>
          </p:cNvPr>
          <p:cNvCxnSpPr>
            <a:cxnSpLocks/>
            <a:stCxn id="12" idx="0"/>
          </p:cNvCxnSpPr>
          <p:nvPr/>
        </p:nvCxnSpPr>
        <p:spPr>
          <a:xfrm flipH="1" flipV="1">
            <a:off x="4060819" y="4910308"/>
            <a:ext cx="1570665" cy="123081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12 Rectángulo redondeado">
            <a:extLst>
              <a:ext uri="{FF2B5EF4-FFF2-40B4-BE49-F238E27FC236}">
                <a16:creationId xmlns:a16="http://schemas.microsoft.com/office/drawing/2014/main" id="{C585205C-5549-4974-B667-39A86E1BA96D}"/>
              </a:ext>
            </a:extLst>
          </p:cNvPr>
          <p:cNvSpPr/>
          <p:nvPr/>
        </p:nvSpPr>
        <p:spPr>
          <a:xfrm>
            <a:off x="7683221" y="5550644"/>
            <a:ext cx="1080120" cy="63075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LIG Mina Rosario Dominicana</a:t>
            </a:r>
          </a:p>
        </p:txBody>
      </p:sp>
      <p:cxnSp>
        <p:nvCxnSpPr>
          <p:cNvPr id="18" name="Conector recto de flecha 17">
            <a:extLst>
              <a:ext uri="{FF2B5EF4-FFF2-40B4-BE49-F238E27FC236}">
                <a16:creationId xmlns:a16="http://schemas.microsoft.com/office/drawing/2014/main" id="{C468D0A9-E6D7-4B8F-BF86-3D1A6E530CAE}"/>
              </a:ext>
            </a:extLst>
          </p:cNvPr>
          <p:cNvCxnSpPr>
            <a:cxnSpLocks/>
          </p:cNvCxnSpPr>
          <p:nvPr/>
        </p:nvCxnSpPr>
        <p:spPr>
          <a:xfrm flipH="1" flipV="1">
            <a:off x="4116541" y="3827318"/>
            <a:ext cx="3676522" cy="172332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12 Rectángulo redondeado">
            <a:extLst>
              <a:ext uri="{FF2B5EF4-FFF2-40B4-BE49-F238E27FC236}">
                <a16:creationId xmlns:a16="http://schemas.microsoft.com/office/drawing/2014/main" id="{5C0EE874-BEF3-4247-AF6D-2054CC07D0AA}"/>
              </a:ext>
            </a:extLst>
          </p:cNvPr>
          <p:cNvSpPr/>
          <p:nvPr/>
        </p:nvSpPr>
        <p:spPr>
          <a:xfrm>
            <a:off x="8042280" y="3438579"/>
            <a:ext cx="1080120" cy="63075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LIG Arenas </a:t>
            </a:r>
            <a:r>
              <a:rPr lang="es-DO" sz="1200" dirty="0" err="1"/>
              <a:t>Siliceas</a:t>
            </a:r>
            <a:endParaRPr lang="es-DO" sz="1200" dirty="0"/>
          </a:p>
        </p:txBody>
      </p:sp>
      <p:cxnSp>
        <p:nvCxnSpPr>
          <p:cNvPr id="22" name="Conector recto de flecha 21">
            <a:extLst>
              <a:ext uri="{FF2B5EF4-FFF2-40B4-BE49-F238E27FC236}">
                <a16:creationId xmlns:a16="http://schemas.microsoft.com/office/drawing/2014/main" id="{BAED125C-2EC2-42D7-B1DE-BDEDC1BEA289}"/>
              </a:ext>
            </a:extLst>
          </p:cNvPr>
          <p:cNvCxnSpPr>
            <a:cxnSpLocks/>
          </p:cNvCxnSpPr>
          <p:nvPr/>
        </p:nvCxnSpPr>
        <p:spPr>
          <a:xfrm flipH="1" flipV="1">
            <a:off x="6804248" y="3827318"/>
            <a:ext cx="1238033" cy="4460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12 Rectángulo redondeado">
            <a:extLst>
              <a:ext uri="{FF2B5EF4-FFF2-40B4-BE49-F238E27FC236}">
                <a16:creationId xmlns:a16="http://schemas.microsoft.com/office/drawing/2014/main" id="{2637801A-DF14-4C76-BCA4-6AD05CFCD5F4}"/>
              </a:ext>
            </a:extLst>
          </p:cNvPr>
          <p:cNvSpPr/>
          <p:nvPr/>
        </p:nvSpPr>
        <p:spPr>
          <a:xfrm>
            <a:off x="323528" y="1033504"/>
            <a:ext cx="1080120" cy="63075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LIG Formación </a:t>
            </a:r>
            <a:r>
              <a:rPr lang="es-DO" sz="1200" dirty="0" err="1"/>
              <a:t>Maimon</a:t>
            </a:r>
            <a:endParaRPr lang="es-DO" sz="1200" dirty="0"/>
          </a:p>
        </p:txBody>
      </p:sp>
      <p:cxnSp>
        <p:nvCxnSpPr>
          <p:cNvPr id="26" name="Conector recto de flecha 25">
            <a:extLst>
              <a:ext uri="{FF2B5EF4-FFF2-40B4-BE49-F238E27FC236}">
                <a16:creationId xmlns:a16="http://schemas.microsoft.com/office/drawing/2014/main" id="{5DB42CE9-5A9E-461E-9F35-9330BCF3FA90}"/>
              </a:ext>
            </a:extLst>
          </p:cNvPr>
          <p:cNvCxnSpPr>
            <a:cxnSpLocks/>
          </p:cNvCxnSpPr>
          <p:nvPr/>
        </p:nvCxnSpPr>
        <p:spPr>
          <a:xfrm>
            <a:off x="1006735" y="1827480"/>
            <a:ext cx="396913" cy="160152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47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
            <a:ext cx="9168013" cy="735385"/>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ítulo 1">
            <a:extLst>
              <a:ext uri="{FF2B5EF4-FFF2-40B4-BE49-F238E27FC236}">
                <a16:creationId xmlns:a16="http://schemas.microsoft.com/office/drawing/2014/main" id="{FD99E30A-107F-40B1-9E20-9882CB9ACED4}"/>
              </a:ext>
            </a:extLst>
          </p:cNvPr>
          <p:cNvSpPr>
            <a:spLocks noGrp="1"/>
          </p:cNvSpPr>
          <p:nvPr>
            <p:ph type="title"/>
          </p:nvPr>
        </p:nvSpPr>
        <p:spPr>
          <a:xfrm>
            <a:off x="971600" y="19363"/>
            <a:ext cx="6696744" cy="504056"/>
          </a:xfrm>
        </p:spPr>
        <p:txBody>
          <a:bodyPr>
            <a:normAutofit/>
          </a:bodyPr>
          <a:lstStyle/>
          <a:p>
            <a:r>
              <a:rPr lang="es-DO" sz="2400" b="1" dirty="0">
                <a:solidFill>
                  <a:srgbClr val="002060"/>
                </a:solidFill>
                <a:latin typeface="Arial" panose="020B0604020202020204" pitchFamily="34" charset="0"/>
                <a:cs typeface="Arial" panose="020B0604020202020204" pitchFamily="34" charset="0"/>
              </a:rPr>
              <a:t>Geomorfología</a:t>
            </a:r>
          </a:p>
        </p:txBody>
      </p:sp>
      <p:pic>
        <p:nvPicPr>
          <p:cNvPr id="4" name="Imagen 3">
            <a:extLst>
              <a:ext uri="{FF2B5EF4-FFF2-40B4-BE49-F238E27FC236}">
                <a16:creationId xmlns:a16="http://schemas.microsoft.com/office/drawing/2014/main" id="{5D7EB60D-63F4-4799-A4B7-841F33F18A29}"/>
              </a:ext>
            </a:extLst>
          </p:cNvPr>
          <p:cNvPicPr>
            <a:picLocks noChangeAspect="1"/>
          </p:cNvPicPr>
          <p:nvPr/>
        </p:nvPicPr>
        <p:blipFill>
          <a:blip r:embed="rId3"/>
          <a:stretch>
            <a:fillRect/>
          </a:stretch>
        </p:blipFill>
        <p:spPr>
          <a:xfrm>
            <a:off x="458670" y="735386"/>
            <a:ext cx="8226660" cy="6154547"/>
          </a:xfrm>
          <a:prstGeom prst="rect">
            <a:avLst/>
          </a:prstGeom>
        </p:spPr>
      </p:pic>
    </p:spTree>
    <p:extLst>
      <p:ext uri="{BB962C8B-B14F-4D97-AF65-F5344CB8AC3E}">
        <p14:creationId xmlns:p14="http://schemas.microsoft.com/office/powerpoint/2010/main" val="207844347"/>
      </p:ext>
    </p:extLst>
  </p:cSld>
  <p:clrMapOvr>
    <a:masterClrMapping/>
  </p:clrMapOvr>
  <p:transition>
    <p:cut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24013" y="-7035"/>
            <a:ext cx="9168013" cy="603410"/>
            <a:chOff x="0" y="17278"/>
            <a:chExt cx="9168013" cy="531402"/>
          </a:xfrm>
          <a:solidFill>
            <a:schemeClr val="accent5">
              <a:lumMod val="20000"/>
              <a:lumOff val="80000"/>
            </a:schemeClr>
          </a:solidFill>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531401"/>
            </a:xfrm>
            <a:prstGeom prst="rect">
              <a:avLst/>
            </a:prstGeom>
            <a:grp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3865" y="17278"/>
              <a:ext cx="1304148" cy="5314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7" name="Rectangle 2">
            <a:extLst>
              <a:ext uri="{FF2B5EF4-FFF2-40B4-BE49-F238E27FC236}">
                <a16:creationId xmlns:a16="http://schemas.microsoft.com/office/drawing/2014/main" id="{ED5D1C01-0E7A-46D2-BD49-B1D9E8ABE7C7}"/>
              </a:ext>
            </a:extLst>
          </p:cNvPr>
          <p:cNvSpPr txBox="1">
            <a:spLocks noChangeArrowheads="1"/>
          </p:cNvSpPr>
          <p:nvPr/>
        </p:nvSpPr>
        <p:spPr>
          <a:xfrm>
            <a:off x="3319264" y="-7035"/>
            <a:ext cx="2505472" cy="7008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 sz="2800" b="1">
                <a:solidFill>
                  <a:srgbClr val="002060"/>
                </a:solidFill>
              </a:rPr>
              <a:t>Contenido</a:t>
            </a:r>
            <a:endParaRPr lang="es-ES" sz="2800" b="1" dirty="0">
              <a:solidFill>
                <a:srgbClr val="002060"/>
              </a:solidFill>
            </a:endParaRPr>
          </a:p>
        </p:txBody>
      </p:sp>
      <p:sp>
        <p:nvSpPr>
          <p:cNvPr id="8" name="Rectangle 4">
            <a:extLst>
              <a:ext uri="{FF2B5EF4-FFF2-40B4-BE49-F238E27FC236}">
                <a16:creationId xmlns:a16="http://schemas.microsoft.com/office/drawing/2014/main" id="{5C5CA345-25E4-4427-AFB9-85740E75EF9C}"/>
              </a:ext>
            </a:extLst>
          </p:cNvPr>
          <p:cNvSpPr>
            <a:spLocks noChangeArrowheads="1"/>
          </p:cNvSpPr>
          <p:nvPr/>
        </p:nvSpPr>
        <p:spPr bwMode="auto">
          <a:xfrm>
            <a:off x="1101126" y="980729"/>
            <a:ext cx="6941747"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buClr>
                <a:schemeClr val="tx1"/>
              </a:buClr>
              <a:buAutoNum type="arabicPeriod"/>
            </a:pPr>
            <a:r>
              <a:rPr lang="es-ES" sz="2400" dirty="0"/>
              <a:t>Introducción</a:t>
            </a:r>
          </a:p>
          <a:p>
            <a:pPr marL="457200" indent="-457200" eaLnBrk="1" hangingPunct="1">
              <a:buClr>
                <a:schemeClr val="tx1"/>
              </a:buClr>
              <a:buAutoNum type="arabicPeriod"/>
            </a:pPr>
            <a:endParaRPr lang="es-ES" sz="2400" dirty="0"/>
          </a:p>
          <a:p>
            <a:pPr marL="457200" indent="-457200" eaLnBrk="1" hangingPunct="1">
              <a:buClr>
                <a:schemeClr val="tx1"/>
              </a:buClr>
              <a:buAutoNum type="arabicPeriod"/>
            </a:pPr>
            <a:r>
              <a:rPr lang="es-ES" sz="2400" dirty="0"/>
              <a:t>Contexto Geológico de La </a:t>
            </a:r>
            <a:r>
              <a:rPr lang="es-ES" sz="2400" dirty="0" err="1"/>
              <a:t>Hispaniola</a:t>
            </a:r>
            <a:endParaRPr lang="es-ES" sz="2400" dirty="0"/>
          </a:p>
          <a:p>
            <a:pPr eaLnBrk="1" hangingPunct="1">
              <a:buClr>
                <a:schemeClr val="tx1"/>
              </a:buClr>
            </a:pPr>
            <a:r>
              <a:rPr lang="es-ES" sz="2400" dirty="0"/>
              <a:t>	2.a. Geología de la Republica Dominicana</a:t>
            </a:r>
          </a:p>
          <a:p>
            <a:pPr marL="457200" indent="-457200" eaLnBrk="1" hangingPunct="1">
              <a:buClr>
                <a:schemeClr val="tx1"/>
              </a:buClr>
              <a:buAutoNum type="arabicPeriod"/>
            </a:pPr>
            <a:endParaRPr lang="es-ES" sz="2400" dirty="0"/>
          </a:p>
          <a:p>
            <a:pPr eaLnBrk="1" hangingPunct="1">
              <a:buClr>
                <a:schemeClr val="tx1"/>
              </a:buClr>
            </a:pPr>
            <a:r>
              <a:rPr lang="es-ES" sz="2400" dirty="0"/>
              <a:t>3. La Geodiversidad Dominicana</a:t>
            </a:r>
          </a:p>
          <a:p>
            <a:pPr eaLnBrk="1" hangingPunct="1">
              <a:buClr>
                <a:schemeClr val="tx1"/>
              </a:buClr>
            </a:pPr>
            <a:r>
              <a:rPr lang="es-ES" sz="2400" dirty="0"/>
              <a:t>	3.a.  Los riesgos geológicos</a:t>
            </a:r>
          </a:p>
          <a:p>
            <a:pPr eaLnBrk="1" hangingPunct="1">
              <a:buClr>
                <a:schemeClr val="tx1"/>
              </a:buClr>
            </a:pPr>
            <a:r>
              <a:rPr lang="es-ES" sz="2400" dirty="0"/>
              <a:t>	3.b.  Los recursos Minerales</a:t>
            </a:r>
          </a:p>
          <a:p>
            <a:pPr eaLnBrk="1" hangingPunct="1">
              <a:buClr>
                <a:schemeClr val="tx1"/>
              </a:buClr>
            </a:pPr>
            <a:r>
              <a:rPr lang="es-ES" sz="2400" dirty="0"/>
              <a:t>	3.c.  Los recursos Hídricos</a:t>
            </a:r>
          </a:p>
          <a:p>
            <a:pPr eaLnBrk="1" hangingPunct="1">
              <a:buClr>
                <a:schemeClr val="tx1"/>
              </a:buClr>
            </a:pPr>
            <a:endParaRPr lang="es-ES" sz="2400" dirty="0"/>
          </a:p>
          <a:p>
            <a:pPr>
              <a:buClr>
                <a:schemeClr val="tx1"/>
              </a:buClr>
            </a:pPr>
            <a:r>
              <a:rPr lang="es-ES" sz="2400" dirty="0"/>
              <a:t>4. Los Lugares de Interés Geológico</a:t>
            </a:r>
          </a:p>
          <a:p>
            <a:pPr eaLnBrk="1" hangingPunct="1">
              <a:buClr>
                <a:schemeClr val="tx1"/>
              </a:buClr>
            </a:pPr>
            <a:r>
              <a:rPr lang="es-ES" sz="2400" dirty="0"/>
              <a:t> </a:t>
            </a:r>
          </a:p>
          <a:p>
            <a:pPr eaLnBrk="1" hangingPunct="1">
              <a:buClr>
                <a:schemeClr val="tx1"/>
              </a:buClr>
            </a:pPr>
            <a:r>
              <a:rPr lang="es-ES" sz="2400" dirty="0"/>
              <a:t>5. </a:t>
            </a:r>
            <a:r>
              <a:rPr lang="es-ES" sz="2400" dirty="0" err="1"/>
              <a:t>Area</a:t>
            </a:r>
            <a:r>
              <a:rPr lang="es-ES" sz="2400" dirty="0"/>
              <a:t> con potencial de </a:t>
            </a:r>
            <a:r>
              <a:rPr lang="es-ES" sz="2400" dirty="0" err="1"/>
              <a:t>Geoparque</a:t>
            </a:r>
            <a:endParaRPr lang="es-ES" sz="2400" dirty="0"/>
          </a:p>
          <a:p>
            <a:pPr marL="457200" indent="-457200" eaLnBrk="1" hangingPunct="1">
              <a:buClr>
                <a:schemeClr val="tx1"/>
              </a:buClr>
              <a:buAutoNum type="arabicPeriod"/>
            </a:pPr>
            <a:endParaRPr lang="es-ES" sz="2400" dirty="0"/>
          </a:p>
          <a:p>
            <a:pPr marL="457200" indent="-457200" eaLnBrk="1" hangingPunct="1">
              <a:buClr>
                <a:schemeClr val="tx1"/>
              </a:buClr>
              <a:buAutoNum type="arabicPeriod"/>
            </a:pPr>
            <a:endParaRPr lang="es-ES" sz="2400" dirty="0"/>
          </a:p>
          <a:p>
            <a:pPr marL="457200" indent="-457200" eaLnBrk="1" hangingPunct="1">
              <a:buClr>
                <a:schemeClr val="tx1"/>
              </a:buClr>
              <a:buAutoNum type="arabicPeriod"/>
            </a:pPr>
            <a:endParaRPr lang="es-ES" sz="2400" dirty="0"/>
          </a:p>
          <a:p>
            <a:pPr marL="457200" indent="-457200" eaLnBrk="1" hangingPunct="1">
              <a:buClr>
                <a:schemeClr val="tx1"/>
              </a:buClr>
              <a:buAutoNum type="arabicPeriod"/>
            </a:pPr>
            <a:endParaRPr lang="es-ES" sz="2400" dirty="0"/>
          </a:p>
          <a:p>
            <a:pPr marL="457200" indent="-457200" eaLnBrk="1" hangingPunct="1">
              <a:buClr>
                <a:schemeClr val="tx1"/>
              </a:buClr>
              <a:buAutoNum type="arabicPeriod"/>
            </a:pPr>
            <a:endParaRPr lang="es-ES" sz="2400" dirty="0"/>
          </a:p>
          <a:p>
            <a:pPr eaLnBrk="1" hangingPunct="1">
              <a:buClr>
                <a:schemeClr val="tx1"/>
              </a:buClr>
            </a:pPr>
            <a:endParaRPr lang="es-ES" sz="2400" dirty="0"/>
          </a:p>
          <a:p>
            <a:pPr eaLnBrk="1" hangingPunct="1">
              <a:buClr>
                <a:schemeClr val="tx1"/>
              </a:buClr>
            </a:pPr>
            <a:endParaRPr lang="es-ES" sz="2400" dirty="0"/>
          </a:p>
          <a:p>
            <a:pPr eaLnBrk="1" hangingPunct="1">
              <a:buClr>
                <a:schemeClr val="tx1"/>
              </a:buClr>
            </a:pPr>
            <a:endParaRPr lang="es-ES" sz="2400" dirty="0"/>
          </a:p>
          <a:p>
            <a:pPr eaLnBrk="1" hangingPunct="1">
              <a:buClr>
                <a:schemeClr val="tx1"/>
              </a:buClr>
            </a:pPr>
            <a:endParaRPr lang="es-ES" sz="2400" dirty="0"/>
          </a:p>
        </p:txBody>
      </p:sp>
    </p:spTree>
    <p:extLst>
      <p:ext uri="{BB962C8B-B14F-4D97-AF65-F5344CB8AC3E}">
        <p14:creationId xmlns:p14="http://schemas.microsoft.com/office/powerpoint/2010/main" val="2032260386"/>
      </p:ext>
    </p:extLst>
  </p:cSld>
  <p:clrMapOvr>
    <a:masterClrMapping/>
  </p:clrMapOvr>
  <p:transition>
    <p:cut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068A9F9-B78E-4E3A-9A71-82F133860932}"/>
              </a:ext>
            </a:extLst>
          </p:cNvPr>
          <p:cNvGrpSpPr/>
          <p:nvPr/>
        </p:nvGrpSpPr>
        <p:grpSpPr>
          <a:xfrm>
            <a:off x="33329" y="-115186"/>
            <a:ext cx="9168013" cy="627156"/>
            <a:chOff x="0" y="1"/>
            <a:chExt cx="9168013" cy="718107"/>
          </a:xfrm>
        </p:grpSpPr>
        <p:sp>
          <p:nvSpPr>
            <p:cNvPr id="8" name="Title 1">
              <a:extLst>
                <a:ext uri="{FF2B5EF4-FFF2-40B4-BE49-F238E27FC236}">
                  <a16:creationId xmlns:a16="http://schemas.microsoft.com/office/drawing/2014/main" id="{212365FA-BD45-448F-929D-F2D54185A228}"/>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9" name="Picture 3">
              <a:extLst>
                <a:ext uri="{FF2B5EF4-FFF2-40B4-BE49-F238E27FC236}">
                  <a16:creationId xmlns:a16="http://schemas.microsoft.com/office/drawing/2014/main" id="{93706056-C949-44AD-8AF3-77A8E9C019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ítulo 1">
            <a:extLst>
              <a:ext uri="{FF2B5EF4-FFF2-40B4-BE49-F238E27FC236}">
                <a16:creationId xmlns:a16="http://schemas.microsoft.com/office/drawing/2014/main" id="{C5FAEA5F-E535-4D76-9B3B-3C554518153B}"/>
              </a:ext>
            </a:extLst>
          </p:cNvPr>
          <p:cNvSpPr txBox="1">
            <a:spLocks/>
          </p:cNvSpPr>
          <p:nvPr/>
        </p:nvSpPr>
        <p:spPr bwMode="auto">
          <a:xfrm>
            <a:off x="879979" y="97633"/>
            <a:ext cx="60483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defRPr/>
            </a:pPr>
            <a:r>
              <a:rPr lang="es-DO" sz="2400" b="1" kern="0" dirty="0">
                <a:solidFill>
                  <a:srgbClr val="002060"/>
                </a:solidFill>
                <a:latin typeface="Arial" panose="020B0604020202020204" pitchFamily="34" charset="0"/>
                <a:cs typeface="Arial" panose="020B0604020202020204" pitchFamily="34" charset="0"/>
              </a:rPr>
              <a:t>El Territorio y los Riesgos Geológicos</a:t>
            </a:r>
          </a:p>
        </p:txBody>
      </p:sp>
      <p:pic>
        <p:nvPicPr>
          <p:cNvPr id="73731" name="Picture 2" descr="C:\Users\Santiago Munoz\Documents\MICROZONIFICACION-GSD\SISMICIDAD GSD\caribbean_sismi_new[1].jpg">
            <a:extLst>
              <a:ext uri="{FF2B5EF4-FFF2-40B4-BE49-F238E27FC236}">
                <a16:creationId xmlns:a16="http://schemas.microsoft.com/office/drawing/2014/main" id="{D2D86E1D-925F-49E6-923F-3C3ED98714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2" y="642248"/>
            <a:ext cx="5484745" cy="288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descr="C:\Users\user\Documents\CARLOS DIAZ FINAL, FOTOS CAMPO VUELO\Fotos Campo y Vuelo Carlos Diaz La Cumbre200209\IMG_5034.JPG">
            <a:extLst>
              <a:ext uri="{FF2B5EF4-FFF2-40B4-BE49-F238E27FC236}">
                <a16:creationId xmlns:a16="http://schemas.microsoft.com/office/drawing/2014/main" id="{5A6CB5AD-162A-4545-9A8E-987E5E14A2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7249" y="815753"/>
            <a:ext cx="3707904" cy="278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2" descr="CD 185">
            <a:extLst>
              <a:ext uri="{FF2B5EF4-FFF2-40B4-BE49-F238E27FC236}">
                <a16:creationId xmlns:a16="http://schemas.microsoft.com/office/drawing/2014/main" id="{63AB2AC1-D255-44D1-8FF5-B08EE00D10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3733838"/>
            <a:ext cx="3707904" cy="278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3" descr="Foto Nº 2">
            <a:extLst>
              <a:ext uri="{FF2B5EF4-FFF2-40B4-BE49-F238E27FC236}">
                <a16:creationId xmlns:a16="http://schemas.microsoft.com/office/drawing/2014/main" id="{9A1E0B96-01B8-4EC0-B101-C63101F24B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305" y="3788198"/>
            <a:ext cx="4175695" cy="27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498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1"/>
          <p:cNvGrpSpPr>
            <a:grpSpLocks/>
          </p:cNvGrpSpPr>
          <p:nvPr/>
        </p:nvGrpSpPr>
        <p:grpSpPr bwMode="auto">
          <a:xfrm>
            <a:off x="766217" y="980728"/>
            <a:ext cx="7611566" cy="4609406"/>
            <a:chOff x="521" y="1235"/>
            <a:chExt cx="4827" cy="3085"/>
          </a:xfrm>
        </p:grpSpPr>
        <p:pic>
          <p:nvPicPr>
            <p:cNvPr id="8" name="Picture 3" descr="C:\Users\ALBERTO\Documents\Geología\Publicaciones\Presentación República Dominicana\Imágenes Diapositivas\Diapositivas procesos\Tireo1.jpg"/>
            <p:cNvPicPr>
              <a:picLocks noChangeAspect="1" noChangeArrowheads="1"/>
            </p:cNvPicPr>
            <p:nvPr/>
          </p:nvPicPr>
          <p:blipFill>
            <a:blip r:embed="rId3">
              <a:extLst>
                <a:ext uri="{28A0092B-C50C-407E-A947-70E740481C1C}">
                  <a14:useLocalDpi xmlns:a14="http://schemas.microsoft.com/office/drawing/2010/main" val="0"/>
                </a:ext>
              </a:extLst>
            </a:blip>
            <a:srcRect l="2705" t="3972" r="2585" b="8649"/>
            <a:stretch>
              <a:fillRect/>
            </a:stretch>
          </p:blipFill>
          <p:spPr bwMode="auto">
            <a:xfrm>
              <a:off x="521" y="2922"/>
              <a:ext cx="2266" cy="1398"/>
            </a:xfrm>
            <a:prstGeom prst="rect">
              <a:avLst/>
            </a:prstGeom>
            <a:noFill/>
            <a:ln w="317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C:\Users\ALBERTO\Documents\Geología\Publicaciones\Presentación República Dominicana\Imágenes Diapositivas\Diapositivas procesos\Puente río Bob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 y="2922"/>
              <a:ext cx="2312" cy="1398"/>
            </a:xfrm>
            <a:prstGeom prst="rect">
              <a:avLst/>
            </a:prstGeom>
            <a:noFill/>
            <a:ln w="317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C:\Users\ALBERTO\Documents\Geología\Publicaciones\Presentación República Dominicana\Imágenes Diapositivas\Diapositivas procesos\Terremoto Puerto Plata 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6" y="1235"/>
              <a:ext cx="2304" cy="1507"/>
            </a:xfrm>
            <a:prstGeom prst="rect">
              <a:avLst/>
            </a:prstGeom>
            <a:noFill/>
            <a:ln w="317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C:\Users\ALBERTO\Documents\Geología\Publicaciones\Presentación República Dominicana\Imágenes Diapositivas\Diapositivas procesos\Deslizamiento Tamboril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 y="1235"/>
              <a:ext cx="2251" cy="1512"/>
            </a:xfrm>
            <a:prstGeom prst="rect">
              <a:avLst/>
            </a:prstGeom>
            <a:noFill/>
            <a:ln w="31750">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Rectángulo 2"/>
          <p:cNvSpPr/>
          <p:nvPr/>
        </p:nvSpPr>
        <p:spPr>
          <a:xfrm>
            <a:off x="503548" y="5768882"/>
            <a:ext cx="8136904" cy="1077218"/>
          </a:xfrm>
          <a:prstGeom prst="rect">
            <a:avLst/>
          </a:prstGeom>
        </p:spPr>
        <p:txBody>
          <a:bodyPr wrap="square">
            <a:spAutoFit/>
          </a:bodyPr>
          <a:lstStyle/>
          <a:p>
            <a:r>
              <a:rPr lang="es-ES" sz="1600" b="1" dirty="0">
                <a:solidFill>
                  <a:srgbClr val="002060"/>
                </a:solidFill>
              </a:rPr>
              <a:t>MAPA GEOMORFOLÓGICO</a:t>
            </a:r>
          </a:p>
          <a:p>
            <a:r>
              <a:rPr lang="es-ES" sz="1600" dirty="0">
                <a:solidFill>
                  <a:srgbClr val="002060"/>
                </a:solidFill>
              </a:rPr>
              <a:t>Pensado para ayudar en la ordenación territorial, en la protección al medio natural y en la prevención y mitigación de </a:t>
            </a:r>
            <a:r>
              <a:rPr lang="es-ES" sz="1600" b="1" u="sng" dirty="0">
                <a:solidFill>
                  <a:srgbClr val="002060"/>
                </a:solidFill>
              </a:rPr>
              <a:t>Riesgos Geológicos</a:t>
            </a:r>
            <a:r>
              <a:rPr lang="es-ES" sz="1600" dirty="0">
                <a:solidFill>
                  <a:srgbClr val="002060"/>
                </a:solidFill>
              </a:rPr>
              <a:t>.</a:t>
            </a:r>
          </a:p>
          <a:p>
            <a:endParaRPr lang="es-ES" sz="1600" dirty="0">
              <a:solidFill>
                <a:srgbClr val="002060"/>
              </a:solidFill>
            </a:endParaRPr>
          </a:p>
        </p:txBody>
      </p:sp>
      <p:sp>
        <p:nvSpPr>
          <p:cNvPr id="13" name="Text Box 9"/>
          <p:cNvSpPr txBox="1">
            <a:spLocks noChangeArrowheads="1"/>
          </p:cNvSpPr>
          <p:nvPr/>
        </p:nvSpPr>
        <p:spPr bwMode="auto">
          <a:xfrm>
            <a:off x="1151483" y="2104221"/>
            <a:ext cx="15876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fr-FR" sz="1400" b="1" dirty="0" err="1">
                <a:solidFill>
                  <a:srgbClr val="00FF00"/>
                </a:solidFill>
              </a:rPr>
              <a:t>Deslizamientos</a:t>
            </a:r>
            <a:endParaRPr lang="fr-FR" sz="1400" b="1" dirty="0">
              <a:solidFill>
                <a:srgbClr val="00FF00"/>
              </a:solidFill>
            </a:endParaRPr>
          </a:p>
        </p:txBody>
      </p:sp>
      <p:sp>
        <p:nvSpPr>
          <p:cNvPr id="14" name="Text Box 9"/>
          <p:cNvSpPr txBox="1">
            <a:spLocks noChangeArrowheads="1"/>
          </p:cNvSpPr>
          <p:nvPr/>
        </p:nvSpPr>
        <p:spPr bwMode="auto">
          <a:xfrm>
            <a:off x="5148064" y="2168194"/>
            <a:ext cx="12241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fr-FR" sz="1400" b="1" dirty="0" err="1">
                <a:solidFill>
                  <a:srgbClr val="00FF00"/>
                </a:solidFill>
              </a:rPr>
              <a:t>Terremotos</a:t>
            </a:r>
            <a:endParaRPr lang="fr-FR" sz="1400" b="1" dirty="0">
              <a:solidFill>
                <a:srgbClr val="00FF00"/>
              </a:solidFill>
            </a:endParaRPr>
          </a:p>
        </p:txBody>
      </p:sp>
      <p:sp>
        <p:nvSpPr>
          <p:cNvPr id="15" name="Text Box 9"/>
          <p:cNvSpPr txBox="1">
            <a:spLocks noChangeArrowheads="1"/>
          </p:cNvSpPr>
          <p:nvPr/>
        </p:nvSpPr>
        <p:spPr bwMode="auto">
          <a:xfrm>
            <a:off x="927965" y="4271533"/>
            <a:ext cx="3240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fr-FR" sz="1400" b="1" dirty="0" err="1">
                <a:solidFill>
                  <a:srgbClr val="00FF00"/>
                </a:solidFill>
              </a:rPr>
              <a:t>Huracanes</a:t>
            </a:r>
            <a:r>
              <a:rPr lang="fr-FR" sz="1400" b="1" dirty="0">
                <a:solidFill>
                  <a:srgbClr val="00FF00"/>
                </a:solidFill>
              </a:rPr>
              <a:t> y </a:t>
            </a:r>
            <a:r>
              <a:rPr lang="fr-FR" sz="1400" b="1" dirty="0" err="1">
                <a:solidFill>
                  <a:srgbClr val="00FF00"/>
                </a:solidFill>
              </a:rPr>
              <a:t>avenidas</a:t>
            </a:r>
            <a:endParaRPr lang="fr-FR" sz="1400" b="1" dirty="0">
              <a:solidFill>
                <a:srgbClr val="00FF00"/>
              </a:solidFill>
            </a:endParaRPr>
          </a:p>
        </p:txBody>
      </p:sp>
      <p:sp>
        <p:nvSpPr>
          <p:cNvPr id="16" name="Text Box 9"/>
          <p:cNvSpPr txBox="1">
            <a:spLocks noChangeArrowheads="1"/>
          </p:cNvSpPr>
          <p:nvPr/>
        </p:nvSpPr>
        <p:spPr bwMode="auto">
          <a:xfrm>
            <a:off x="5508104" y="4444314"/>
            <a:ext cx="13681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fr-FR" sz="1400" b="1" dirty="0" err="1">
                <a:solidFill>
                  <a:srgbClr val="00FF00"/>
                </a:solidFill>
              </a:rPr>
              <a:t>Hundimientos</a:t>
            </a:r>
            <a:endParaRPr lang="fr-FR" sz="1400" b="1" dirty="0">
              <a:solidFill>
                <a:srgbClr val="00FF00"/>
              </a:solidFill>
            </a:endParaRPr>
          </a:p>
        </p:txBody>
      </p:sp>
      <p:grpSp>
        <p:nvGrpSpPr>
          <p:cNvPr id="12" name="Grupo 11">
            <a:extLst>
              <a:ext uri="{FF2B5EF4-FFF2-40B4-BE49-F238E27FC236}">
                <a16:creationId xmlns:a16="http://schemas.microsoft.com/office/drawing/2014/main" id="{282DF0A2-DF16-4878-8C0D-1698FF6A6B8B}"/>
              </a:ext>
            </a:extLst>
          </p:cNvPr>
          <p:cNvGrpSpPr/>
          <p:nvPr/>
        </p:nvGrpSpPr>
        <p:grpSpPr>
          <a:xfrm>
            <a:off x="33329" y="-4478"/>
            <a:ext cx="9110671" cy="861847"/>
            <a:chOff x="0" y="17279"/>
            <a:chExt cx="9168013" cy="700829"/>
          </a:xfrm>
        </p:grpSpPr>
        <p:sp>
          <p:nvSpPr>
            <p:cNvPr id="17" name="Title 1">
              <a:extLst>
                <a:ext uri="{FF2B5EF4-FFF2-40B4-BE49-F238E27FC236}">
                  <a16:creationId xmlns:a16="http://schemas.microsoft.com/office/drawing/2014/main" id="{B4F9B47D-5CB0-472D-8140-4CFB2EDE1E8C}"/>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18" name="Picture 3">
              <a:extLst>
                <a:ext uri="{FF2B5EF4-FFF2-40B4-BE49-F238E27FC236}">
                  <a16:creationId xmlns:a16="http://schemas.microsoft.com/office/drawing/2014/main" id="{0E12E9B3-BDA4-4965-BAE2-D7214EE625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8472" y="73345"/>
              <a:ext cx="1116002" cy="59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ítulo 1">
            <a:extLst>
              <a:ext uri="{FF2B5EF4-FFF2-40B4-BE49-F238E27FC236}">
                <a16:creationId xmlns:a16="http://schemas.microsoft.com/office/drawing/2014/main" id="{E2F1C01C-5CDF-4247-94AF-48EE87BF3052}"/>
              </a:ext>
            </a:extLst>
          </p:cNvPr>
          <p:cNvSpPr txBox="1">
            <a:spLocks/>
          </p:cNvSpPr>
          <p:nvPr/>
        </p:nvSpPr>
        <p:spPr bwMode="auto">
          <a:xfrm>
            <a:off x="534555" y="-10466"/>
            <a:ext cx="6788365" cy="88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defRPr/>
            </a:pPr>
            <a:r>
              <a:rPr lang="es-DO" sz="2400" b="1" kern="0" dirty="0">
                <a:solidFill>
                  <a:srgbClr val="002060"/>
                </a:solidFill>
                <a:latin typeface="Arial" panose="020B0604020202020204" pitchFamily="34" charset="0"/>
                <a:cs typeface="Arial" panose="020B0604020202020204" pitchFamily="34" charset="0"/>
              </a:rPr>
              <a:t>Áreas de alto riesgo se pueden convertir en Patrimonio Geológico</a:t>
            </a:r>
          </a:p>
        </p:txBody>
      </p:sp>
    </p:spTree>
    <p:extLst>
      <p:ext uri="{BB962C8B-B14F-4D97-AF65-F5344CB8AC3E}">
        <p14:creationId xmlns:p14="http://schemas.microsoft.com/office/powerpoint/2010/main" val="365903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8C6C196-F23A-4830-90A0-0DCD18E492EE}"/>
              </a:ext>
            </a:extLst>
          </p:cNvPr>
          <p:cNvSpPr txBox="1">
            <a:spLocks/>
          </p:cNvSpPr>
          <p:nvPr/>
        </p:nvSpPr>
        <p:spPr>
          <a:xfrm>
            <a:off x="0" y="9496"/>
            <a:ext cx="9144000" cy="609600"/>
          </a:xfrm>
          <a:prstGeom prst="rect">
            <a:avLst/>
          </a:prstGeom>
          <a:solidFill>
            <a:schemeClr val="accent5">
              <a:lumMod val="20000"/>
              <a:lumOff val="80000"/>
            </a:schemeClr>
          </a:solidFill>
          <a:ln>
            <a:solidFill>
              <a:schemeClr val="bg2"/>
            </a:solidFill>
          </a:ln>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80975" algn="ctr">
              <a:defRPr/>
            </a:pPr>
            <a:endParaRPr lang="es-DO" sz="2400" b="1" dirty="0">
              <a:latin typeface="Arial" panose="020B0604020202020204" pitchFamily="34" charset="0"/>
              <a:cs typeface="Arial" panose="020B0604020202020204" pitchFamily="34" charset="0"/>
            </a:endParaRPr>
          </a:p>
        </p:txBody>
      </p:sp>
      <p:sp>
        <p:nvSpPr>
          <p:cNvPr id="25602" name="Title 1">
            <a:extLst>
              <a:ext uri="{FF2B5EF4-FFF2-40B4-BE49-F238E27FC236}">
                <a16:creationId xmlns:a16="http://schemas.microsoft.com/office/drawing/2014/main" id="{8B18AB63-5679-443C-B0D9-D0548956FA31}"/>
              </a:ext>
            </a:extLst>
          </p:cNvPr>
          <p:cNvSpPr>
            <a:spLocks noGrp="1"/>
          </p:cNvSpPr>
          <p:nvPr>
            <p:ph type="title"/>
          </p:nvPr>
        </p:nvSpPr>
        <p:spPr>
          <a:xfrm>
            <a:off x="318293" y="152076"/>
            <a:ext cx="8606575" cy="414337"/>
          </a:xfrm>
        </p:spPr>
        <p:txBody>
          <a:bodyPr>
            <a:normAutofit fontScale="90000"/>
          </a:bodyPr>
          <a:lstStyle/>
          <a:p>
            <a:pPr>
              <a:defRPr/>
            </a:pPr>
            <a:r>
              <a:rPr lang="es-DO" altLang="es-DO" sz="2400" b="1" dirty="0">
                <a:solidFill>
                  <a:schemeClr val="tx2">
                    <a:lumMod val="75000"/>
                  </a:schemeClr>
                </a:solidFill>
                <a:latin typeface="Arial" panose="020B0604020202020204" pitchFamily="34" charset="0"/>
                <a:cs typeface="Arial" panose="020B0604020202020204" pitchFamily="34" charset="0"/>
              </a:rPr>
              <a:t>Terremoto de Puerto Plata en septiembre de 2003</a:t>
            </a:r>
          </a:p>
        </p:txBody>
      </p:sp>
      <p:pic>
        <p:nvPicPr>
          <p:cNvPr id="80900" name="Picture 4" descr="IMG_0049.JPG">
            <a:extLst>
              <a:ext uri="{FF2B5EF4-FFF2-40B4-BE49-F238E27FC236}">
                <a16:creationId xmlns:a16="http://schemas.microsoft.com/office/drawing/2014/main" id="{5981769F-7AEC-4F05-A0F2-2678311E4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93" y="878947"/>
            <a:ext cx="1856579" cy="18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http://www.lavega.com/terremoto/IMG_0060.JPG">
            <a:extLst>
              <a:ext uri="{FF2B5EF4-FFF2-40B4-BE49-F238E27FC236}">
                <a16:creationId xmlns:a16="http://schemas.microsoft.com/office/drawing/2014/main" id="{7B4DFE0D-0AC7-4E0D-898A-90943C5347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55976" y="4147918"/>
            <a:ext cx="3049323" cy="2287334"/>
          </a:xfrm>
        </p:spPr>
      </p:pic>
      <p:pic>
        <p:nvPicPr>
          <p:cNvPr id="80902" name="Picture 8" descr="IMG_0073.JPG">
            <a:extLst>
              <a:ext uri="{FF2B5EF4-FFF2-40B4-BE49-F238E27FC236}">
                <a16:creationId xmlns:a16="http://schemas.microsoft.com/office/drawing/2014/main" id="{32F171E5-A9C5-4A2A-B5FF-87F88D969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323" y="1600036"/>
            <a:ext cx="2961545" cy="22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0" descr="http://www.diariolibre.com/showimage.php?typeid=3&amp;imageid=147255">
            <a:extLst>
              <a:ext uri="{FF2B5EF4-FFF2-40B4-BE49-F238E27FC236}">
                <a16:creationId xmlns:a16="http://schemas.microsoft.com/office/drawing/2014/main" id="{C4ECE444-FE49-4717-B898-079ACE641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592" y="878946"/>
            <a:ext cx="2400652" cy="180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ispaniola_Hist_eq.jpg">
            <a:extLst>
              <a:ext uri="{FF2B5EF4-FFF2-40B4-BE49-F238E27FC236}">
                <a16:creationId xmlns:a16="http://schemas.microsoft.com/office/drawing/2014/main" id="{A6949AA3-045B-4DE1-82DF-57ECE83416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5047" y="3199136"/>
            <a:ext cx="5471090" cy="323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2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15664"/>
            <a:ext cx="9168013" cy="718107"/>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ítulo 1">
            <a:extLst>
              <a:ext uri="{FF2B5EF4-FFF2-40B4-BE49-F238E27FC236}">
                <a16:creationId xmlns:a16="http://schemas.microsoft.com/office/drawing/2014/main" id="{47BF02AA-E96A-4E47-86FB-BB9E22808E13}"/>
              </a:ext>
            </a:extLst>
          </p:cNvPr>
          <p:cNvSpPr txBox="1">
            <a:spLocks/>
          </p:cNvSpPr>
          <p:nvPr/>
        </p:nvSpPr>
        <p:spPr>
          <a:xfrm>
            <a:off x="179512" y="98387"/>
            <a:ext cx="766034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b="1" dirty="0">
                <a:solidFill>
                  <a:srgbClr val="002060"/>
                </a:solidFill>
                <a:latin typeface="Arial" panose="020B0604020202020204" pitchFamily="34" charset="0"/>
                <a:cs typeface="Arial" panose="020B0604020202020204" pitchFamily="34" charset="0"/>
              </a:rPr>
              <a:t>La </a:t>
            </a:r>
            <a:r>
              <a:rPr lang="es-DO" sz="2800" b="1" dirty="0" err="1">
                <a:solidFill>
                  <a:srgbClr val="002060"/>
                </a:solidFill>
                <a:latin typeface="Arial" panose="020B0604020202020204" pitchFamily="34" charset="0"/>
                <a:cs typeface="Arial" panose="020B0604020202020204" pitchFamily="34" charset="0"/>
              </a:rPr>
              <a:t>Geodivesidad</a:t>
            </a:r>
            <a:r>
              <a:rPr lang="es-DO" sz="2800" b="1" dirty="0">
                <a:solidFill>
                  <a:srgbClr val="002060"/>
                </a:solidFill>
                <a:latin typeface="Arial" panose="020B0604020202020204" pitchFamily="34" charset="0"/>
                <a:cs typeface="Arial" panose="020B0604020202020204" pitchFamily="34" charset="0"/>
              </a:rPr>
              <a:t> en el Lago Enriquillo</a:t>
            </a:r>
          </a:p>
        </p:txBody>
      </p:sp>
      <p:pic>
        <p:nvPicPr>
          <p:cNvPr id="8" name="Picture 6" descr="H5871_Inf copiar">
            <a:extLst>
              <a:ext uri="{FF2B5EF4-FFF2-40B4-BE49-F238E27FC236}">
                <a16:creationId xmlns:a16="http://schemas.microsoft.com/office/drawing/2014/main" id="{6138C533-D7D4-494E-A987-97B04F9CBF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3" y="1656890"/>
            <a:ext cx="7651243" cy="513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ector recto de flecha 11">
            <a:extLst>
              <a:ext uri="{FF2B5EF4-FFF2-40B4-BE49-F238E27FC236}">
                <a16:creationId xmlns:a16="http://schemas.microsoft.com/office/drawing/2014/main" id="{1F61AF82-640E-4431-BD26-53E3B455D13C}"/>
              </a:ext>
            </a:extLst>
          </p:cNvPr>
          <p:cNvCxnSpPr>
            <a:cxnSpLocks/>
          </p:cNvCxnSpPr>
          <p:nvPr/>
        </p:nvCxnSpPr>
        <p:spPr>
          <a:xfrm flipH="1">
            <a:off x="1403648" y="1845597"/>
            <a:ext cx="883672" cy="161507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4050B951-2673-4FA9-8464-94F226E8733D}"/>
              </a:ext>
            </a:extLst>
          </p:cNvPr>
          <p:cNvSpPr/>
          <p:nvPr/>
        </p:nvSpPr>
        <p:spPr>
          <a:xfrm>
            <a:off x="5348416" y="799216"/>
            <a:ext cx="3108350" cy="12616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0" name="Título 1">
            <a:extLst>
              <a:ext uri="{FF2B5EF4-FFF2-40B4-BE49-F238E27FC236}">
                <a16:creationId xmlns:a16="http://schemas.microsoft.com/office/drawing/2014/main" id="{4C7A69B6-FDD7-4B6B-9455-178576085F26}"/>
              </a:ext>
            </a:extLst>
          </p:cNvPr>
          <p:cNvSpPr txBox="1">
            <a:spLocks/>
          </p:cNvSpPr>
          <p:nvPr/>
        </p:nvSpPr>
        <p:spPr>
          <a:xfrm>
            <a:off x="5578396" y="973724"/>
            <a:ext cx="2888509"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dirty="0"/>
              <a:t>Lago Enriquillo  Republica Dominicana</a:t>
            </a:r>
          </a:p>
        </p:txBody>
      </p:sp>
      <p:cxnSp>
        <p:nvCxnSpPr>
          <p:cNvPr id="17" name="Conector recto de flecha 16">
            <a:extLst>
              <a:ext uri="{FF2B5EF4-FFF2-40B4-BE49-F238E27FC236}">
                <a16:creationId xmlns:a16="http://schemas.microsoft.com/office/drawing/2014/main" id="{CA940AC9-454E-4652-AC6B-9F48C8C8EEFD}"/>
              </a:ext>
            </a:extLst>
          </p:cNvPr>
          <p:cNvCxnSpPr>
            <a:cxnSpLocks/>
          </p:cNvCxnSpPr>
          <p:nvPr/>
        </p:nvCxnSpPr>
        <p:spPr>
          <a:xfrm flipH="1">
            <a:off x="4584006" y="2116724"/>
            <a:ext cx="1644178" cy="18883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10805188-C50E-483A-83D4-3731ECFB86AE}"/>
              </a:ext>
            </a:extLst>
          </p:cNvPr>
          <p:cNvSpPr/>
          <p:nvPr/>
        </p:nvSpPr>
        <p:spPr>
          <a:xfrm>
            <a:off x="1379976" y="892193"/>
            <a:ext cx="3016810" cy="95340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 name="Título 1">
            <a:extLst>
              <a:ext uri="{FF2B5EF4-FFF2-40B4-BE49-F238E27FC236}">
                <a16:creationId xmlns:a16="http://schemas.microsoft.com/office/drawing/2014/main" id="{FD99E30A-107F-40B1-9E20-9882CB9ACED4}"/>
              </a:ext>
            </a:extLst>
          </p:cNvPr>
          <p:cNvSpPr>
            <a:spLocks noGrp="1"/>
          </p:cNvSpPr>
          <p:nvPr>
            <p:ph type="title"/>
          </p:nvPr>
        </p:nvSpPr>
        <p:spPr>
          <a:xfrm>
            <a:off x="1693213" y="795640"/>
            <a:ext cx="2696364" cy="1143000"/>
          </a:xfrm>
        </p:spPr>
        <p:txBody>
          <a:bodyPr>
            <a:normAutofit/>
          </a:bodyPr>
          <a:lstStyle/>
          <a:p>
            <a:r>
              <a:rPr lang="es-DO" sz="2800" dirty="0"/>
              <a:t>Lago </a:t>
            </a:r>
            <a:r>
              <a:rPr lang="es-DO" sz="2800" dirty="0" err="1"/>
              <a:t>Azuei</a:t>
            </a:r>
            <a:r>
              <a:rPr lang="es-DO" sz="2800" dirty="0"/>
              <a:t> en Haití</a:t>
            </a:r>
          </a:p>
        </p:txBody>
      </p:sp>
    </p:spTree>
    <p:extLst>
      <p:ext uri="{BB962C8B-B14F-4D97-AF65-F5344CB8AC3E}">
        <p14:creationId xmlns:p14="http://schemas.microsoft.com/office/powerpoint/2010/main" val="1670999488"/>
      </p:ext>
    </p:extLst>
  </p:cSld>
  <p:clrMapOvr>
    <a:masterClrMapping/>
  </p:clrMapOvr>
  <p:transition>
    <p:cut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7AFA6F25-D433-43A7-A124-5CC5E04F728F}"/>
              </a:ext>
            </a:extLst>
          </p:cNvPr>
          <p:cNvGrpSpPr/>
          <p:nvPr/>
        </p:nvGrpSpPr>
        <p:grpSpPr>
          <a:xfrm>
            <a:off x="10705" y="-28574"/>
            <a:ext cx="9036496" cy="731834"/>
            <a:chOff x="-1" y="1"/>
            <a:chExt cx="9168014" cy="837965"/>
          </a:xfrm>
        </p:grpSpPr>
        <p:sp>
          <p:nvSpPr>
            <p:cNvPr id="8" name="Title 1">
              <a:extLst>
                <a:ext uri="{FF2B5EF4-FFF2-40B4-BE49-F238E27FC236}">
                  <a16:creationId xmlns:a16="http://schemas.microsoft.com/office/drawing/2014/main" id="{F774F48A-F1D7-4080-85FD-F50F8477EBA0}"/>
                </a:ext>
              </a:extLst>
            </p:cNvPr>
            <p:cNvSpPr txBox="1">
              <a:spLocks/>
            </p:cNvSpPr>
            <p:nvPr/>
          </p:nvSpPr>
          <p:spPr>
            <a:xfrm>
              <a:off x="-1" y="17278"/>
              <a:ext cx="9168014" cy="820688"/>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9" name="Picture 3">
              <a:extLst>
                <a:ext uri="{FF2B5EF4-FFF2-40B4-BE49-F238E27FC236}">
                  <a16:creationId xmlns:a16="http://schemas.microsoft.com/office/drawing/2014/main" id="{DF663C55-9D52-437B-9770-3BDDF6C6AA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06" name="Picture 4" descr="P1020643">
            <a:extLst>
              <a:ext uri="{FF2B5EF4-FFF2-40B4-BE49-F238E27FC236}">
                <a16:creationId xmlns:a16="http://schemas.microsoft.com/office/drawing/2014/main" id="{C29B4B6B-D094-4786-A967-B0BA58664D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047" y="904728"/>
            <a:ext cx="3768687" cy="282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815BD22B-8BA3-4C1E-A65A-DA12CC34E56A}"/>
              </a:ext>
            </a:extLst>
          </p:cNvPr>
          <p:cNvSpPr>
            <a:spLocks noGrp="1" noChangeArrowheads="1"/>
          </p:cNvSpPr>
          <p:nvPr>
            <p:ph type="title"/>
          </p:nvPr>
        </p:nvSpPr>
        <p:spPr>
          <a:xfrm>
            <a:off x="599997" y="104817"/>
            <a:ext cx="6562725" cy="523875"/>
          </a:xfrm>
        </p:spPr>
        <p:txBody>
          <a:bodyPr>
            <a:noAutofit/>
          </a:bodyPr>
          <a:lstStyle/>
          <a:p>
            <a:pPr eaLnBrk="1" hangingPunct="1"/>
            <a:r>
              <a:rPr lang="es-ES" altLang="en-US" sz="2000" b="1" dirty="0">
                <a:solidFill>
                  <a:srgbClr val="002060"/>
                </a:solidFill>
                <a:latin typeface="Arial" panose="020B0604020202020204" pitchFamily="34" charset="0"/>
                <a:cs typeface="Arial" panose="020B0604020202020204" pitchFamily="34" charset="0"/>
              </a:rPr>
              <a:t>Crecida del Lago Enriquillo desde 2007 al  2011 </a:t>
            </a:r>
            <a:br>
              <a:rPr lang="es-ES" altLang="en-US" sz="2000" b="1" dirty="0">
                <a:solidFill>
                  <a:srgbClr val="002060"/>
                </a:solidFill>
                <a:latin typeface="Arial" panose="020B0604020202020204" pitchFamily="34" charset="0"/>
                <a:cs typeface="Arial" panose="020B0604020202020204" pitchFamily="34" charset="0"/>
              </a:rPr>
            </a:br>
            <a:r>
              <a:rPr lang="es-ES" altLang="en-US" sz="2000" b="1" dirty="0">
                <a:solidFill>
                  <a:srgbClr val="002060"/>
                </a:solidFill>
                <a:latin typeface="Arial" panose="020B0604020202020204" pitchFamily="34" charset="0"/>
                <a:cs typeface="Arial" panose="020B0604020202020204" pitchFamily="34" charset="0"/>
              </a:rPr>
              <a:t>carretera Boca de </a:t>
            </a:r>
            <a:r>
              <a:rPr lang="es-DO" altLang="en-US" sz="2000" b="1" dirty="0">
                <a:solidFill>
                  <a:srgbClr val="002060"/>
                </a:solidFill>
                <a:latin typeface="Arial" panose="020B0604020202020204" pitchFamily="34" charset="0"/>
                <a:cs typeface="Arial" panose="020B0604020202020204" pitchFamily="34" charset="0"/>
              </a:rPr>
              <a:t>Cachón-</a:t>
            </a:r>
            <a:r>
              <a:rPr lang="es-DO" altLang="en-US" sz="2000" b="1" dirty="0" err="1">
                <a:solidFill>
                  <a:srgbClr val="002060"/>
                </a:solidFill>
                <a:latin typeface="Arial" panose="020B0604020202020204" pitchFamily="34" charset="0"/>
                <a:cs typeface="Arial" panose="020B0604020202020204" pitchFamily="34" charset="0"/>
              </a:rPr>
              <a:t>Jimani</a:t>
            </a:r>
            <a:endParaRPr lang="es-DO" altLang="en-US" sz="2000" b="1" dirty="0">
              <a:solidFill>
                <a:srgbClr val="002060"/>
              </a:solidFill>
              <a:latin typeface="Arial" panose="020B0604020202020204" pitchFamily="34" charset="0"/>
              <a:cs typeface="Arial" panose="020B0604020202020204" pitchFamily="34" charset="0"/>
            </a:endParaRPr>
          </a:p>
        </p:txBody>
      </p:sp>
      <p:pic>
        <p:nvPicPr>
          <p:cNvPr id="4" name="Picture 3" descr="foto del lago Enriquillo Boca Cachon Jimani">
            <a:extLst>
              <a:ext uri="{FF2B5EF4-FFF2-40B4-BE49-F238E27FC236}">
                <a16:creationId xmlns:a16="http://schemas.microsoft.com/office/drawing/2014/main" id="{CD5D57C1-804D-4497-A7E0-DC8A3124B5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5622" y="3823430"/>
            <a:ext cx="3768687" cy="2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7-08-2011Fotos Lago Enriquillo\DSCN6062.JPG">
            <a:extLst>
              <a:ext uri="{FF2B5EF4-FFF2-40B4-BE49-F238E27FC236}">
                <a16:creationId xmlns:a16="http://schemas.microsoft.com/office/drawing/2014/main" id="{22F393F8-9007-4A5B-8285-C65E8EA37D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965308"/>
            <a:ext cx="3519788" cy="264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68B2929-698D-4D20-B0A1-7D4DBE7863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693" b="3810"/>
          <a:stretch>
            <a:fillRect/>
          </a:stretch>
        </p:blipFill>
        <p:spPr bwMode="auto">
          <a:xfrm>
            <a:off x="740047" y="3932711"/>
            <a:ext cx="3768687" cy="27177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49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Servicio_Geologico_Nacional-logo">
            <a:extLst>
              <a:ext uri="{FF2B5EF4-FFF2-40B4-BE49-F238E27FC236}">
                <a16:creationId xmlns:a16="http://schemas.microsoft.com/office/drawing/2014/main" id="{1DCB78D6-DE1F-4232-9183-2822705466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4738" y="61913"/>
            <a:ext cx="13160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C6C7102C-DAAE-4483-A661-4BE7CB10FE4E}"/>
              </a:ext>
            </a:extLst>
          </p:cNvPr>
          <p:cNvSpPr txBox="1">
            <a:spLocks noChangeArrowheads="1"/>
          </p:cNvSpPr>
          <p:nvPr/>
        </p:nvSpPr>
        <p:spPr>
          <a:xfrm>
            <a:off x="730772" y="903996"/>
            <a:ext cx="4112518" cy="5887293"/>
          </a:xfrm>
          <a:prstGeom prst="rect">
            <a:avLst/>
          </a:prstGeom>
        </p:spPr>
        <p:txBody>
          <a:bodyPr/>
          <a:lstStyle/>
          <a:p>
            <a:pPr>
              <a:defRPr/>
            </a:pPr>
            <a:r>
              <a:rPr lang="es-DO" sz="1600" b="1" kern="0" dirty="0">
                <a:solidFill>
                  <a:srgbClr val="CC3300"/>
                </a:solidFill>
                <a:latin typeface="Tahoma" pitchFamily="34" charset="0"/>
                <a:ea typeface="Tahoma" pitchFamily="34" charset="0"/>
                <a:cs typeface="Tahoma" pitchFamily="34" charset="0"/>
              </a:rPr>
              <a:t>-</a:t>
            </a:r>
            <a:r>
              <a:rPr lang="es-DO" kern="0" dirty="0">
                <a:solidFill>
                  <a:srgbClr val="002060"/>
                </a:solidFill>
                <a:latin typeface="+mn-lt"/>
                <a:ea typeface="Tahoma" pitchFamily="34" charset="0"/>
                <a:cs typeface="Tahoma" pitchFamily="34" charset="0"/>
              </a:rPr>
              <a:t>Minerales Metálicos</a:t>
            </a:r>
          </a:p>
          <a:p>
            <a:pPr>
              <a:defRPr/>
            </a:pPr>
            <a:r>
              <a:rPr lang="es-DO" kern="0" dirty="0">
                <a:solidFill>
                  <a:srgbClr val="002060"/>
                </a:solidFill>
                <a:latin typeface="+mn-lt"/>
                <a:ea typeface="Tahoma" pitchFamily="34" charset="0"/>
                <a:cs typeface="Tahoma" pitchFamily="34" charset="0"/>
              </a:rPr>
              <a:t>   </a:t>
            </a:r>
            <a:r>
              <a:rPr lang="es-DO" kern="0" dirty="0">
                <a:solidFill>
                  <a:srgbClr val="C00000"/>
                </a:solidFill>
                <a:latin typeface="+mn-lt"/>
                <a:ea typeface="Tahoma" pitchFamily="34" charset="0"/>
                <a:cs typeface="Tahoma" pitchFamily="34" charset="0"/>
              </a:rPr>
              <a:t>* Hierro – </a:t>
            </a:r>
            <a:r>
              <a:rPr lang="es-DO" kern="0" dirty="0" err="1">
                <a:solidFill>
                  <a:srgbClr val="C00000"/>
                </a:solidFill>
                <a:latin typeface="+mn-lt"/>
                <a:ea typeface="Tahoma" pitchFamily="34" charset="0"/>
                <a:cs typeface="Tahoma" pitchFamily="34" charset="0"/>
              </a:rPr>
              <a:t>Níckel</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Oro y  Plata</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Cobre y Zinc</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Bauxita (Aluminio)</a:t>
            </a:r>
          </a:p>
          <a:p>
            <a:pPr>
              <a:defRPr/>
            </a:pPr>
            <a:br>
              <a:rPr lang="es-DO" kern="0" dirty="0">
                <a:solidFill>
                  <a:srgbClr val="CC3300"/>
                </a:solidFill>
                <a:latin typeface="+mn-lt"/>
                <a:ea typeface="Tahoma" pitchFamily="34" charset="0"/>
                <a:cs typeface="Tahoma" pitchFamily="34" charset="0"/>
              </a:rPr>
            </a:br>
            <a:r>
              <a:rPr lang="es-DO" kern="0" dirty="0">
                <a:solidFill>
                  <a:srgbClr val="CC3300"/>
                </a:solidFill>
                <a:latin typeface="+mn-lt"/>
                <a:ea typeface="Tahoma" pitchFamily="34" charset="0"/>
                <a:cs typeface="Tahoma" pitchFamily="34" charset="0"/>
              </a:rPr>
              <a:t>- </a:t>
            </a:r>
            <a:r>
              <a:rPr lang="es-DO" kern="0" dirty="0">
                <a:solidFill>
                  <a:srgbClr val="002060"/>
                </a:solidFill>
                <a:latin typeface="+mn-lt"/>
                <a:ea typeface="Tahoma" pitchFamily="34" charset="0"/>
                <a:cs typeface="Tahoma" pitchFamily="34" charset="0"/>
              </a:rPr>
              <a:t>Rocas y Minerales Industriales</a:t>
            </a:r>
          </a:p>
          <a:p>
            <a:pPr>
              <a:defRPr/>
            </a:pPr>
            <a:r>
              <a:rPr lang="es-DO" kern="0" dirty="0">
                <a:solidFill>
                  <a:srgbClr val="002060"/>
                </a:solidFill>
                <a:latin typeface="+mn-lt"/>
                <a:ea typeface="Tahoma" pitchFamily="34" charset="0"/>
                <a:cs typeface="Tahoma" pitchFamily="34" charset="0"/>
              </a:rPr>
              <a:t>    </a:t>
            </a:r>
            <a:r>
              <a:rPr lang="es-DO" kern="0" dirty="0">
                <a:solidFill>
                  <a:srgbClr val="C00000"/>
                </a:solidFill>
                <a:latin typeface="+mn-lt"/>
                <a:ea typeface="Tahoma" pitchFamily="34" charset="0"/>
                <a:cs typeface="Tahoma" pitchFamily="34" charset="0"/>
              </a:rPr>
              <a:t>* Caolín  </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Arcillas</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Arenas Silíceas</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Yeso y Sal</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a:t>
            </a:r>
            <a:r>
              <a:rPr lang="es-DO" kern="0" dirty="0">
                <a:solidFill>
                  <a:srgbClr val="C00000"/>
                </a:solidFill>
                <a:ea typeface="Tahoma" pitchFamily="34" charset="0"/>
                <a:cs typeface="Tahoma" pitchFamily="34" charset="0"/>
              </a:rPr>
              <a:t>Rocas</a:t>
            </a:r>
            <a:r>
              <a:rPr lang="es-DO" kern="0" dirty="0">
                <a:solidFill>
                  <a:srgbClr val="C00000"/>
                </a:solidFill>
                <a:latin typeface="+mn-lt"/>
                <a:ea typeface="Tahoma" pitchFamily="34" charset="0"/>
                <a:cs typeface="Tahoma" pitchFamily="34" charset="0"/>
              </a:rPr>
              <a:t> Calizas</a:t>
            </a:r>
          </a:p>
          <a:p>
            <a:pPr>
              <a:defRPr/>
            </a:pPr>
            <a:br>
              <a:rPr lang="es-DO" kern="0" dirty="0">
                <a:solidFill>
                  <a:srgbClr val="C00000"/>
                </a:solidFill>
                <a:latin typeface="+mn-lt"/>
                <a:ea typeface="Tahoma" pitchFamily="34" charset="0"/>
                <a:cs typeface="Tahoma" pitchFamily="34" charset="0"/>
              </a:rPr>
            </a:br>
            <a:r>
              <a:rPr lang="es-DO" kern="0" dirty="0">
                <a:solidFill>
                  <a:srgbClr val="CC3300"/>
                </a:solidFill>
                <a:latin typeface="+mn-lt"/>
                <a:ea typeface="Tahoma" pitchFamily="34" charset="0"/>
                <a:cs typeface="Tahoma" pitchFamily="34" charset="0"/>
              </a:rPr>
              <a:t> </a:t>
            </a:r>
            <a:r>
              <a:rPr lang="es-DO" kern="0" dirty="0">
                <a:solidFill>
                  <a:srgbClr val="002060"/>
                </a:solidFill>
                <a:latin typeface="+mn-lt"/>
                <a:ea typeface="Tahoma" pitchFamily="34" charset="0"/>
                <a:cs typeface="Tahoma" pitchFamily="34" charset="0"/>
              </a:rPr>
              <a:t>- Rocas Ornamentales</a:t>
            </a:r>
            <a:br>
              <a:rPr lang="es-DO" kern="0" dirty="0">
                <a:solidFill>
                  <a:srgbClr val="002060"/>
                </a:solidFill>
                <a:latin typeface="+mn-lt"/>
                <a:ea typeface="Tahoma" pitchFamily="34" charset="0"/>
                <a:cs typeface="Tahoma" pitchFamily="34" charset="0"/>
              </a:rPr>
            </a:br>
            <a:r>
              <a:rPr lang="es-DO" kern="0" dirty="0">
                <a:solidFill>
                  <a:srgbClr val="000066"/>
                </a:solidFill>
                <a:latin typeface="+mn-lt"/>
                <a:ea typeface="Tahoma" pitchFamily="34" charset="0"/>
                <a:cs typeface="Tahoma" pitchFamily="34" charset="0"/>
              </a:rPr>
              <a:t>  * </a:t>
            </a:r>
            <a:r>
              <a:rPr lang="es-DO" kern="0" dirty="0">
                <a:solidFill>
                  <a:srgbClr val="C00000"/>
                </a:solidFill>
                <a:latin typeface="+mn-lt"/>
                <a:ea typeface="Tahoma" pitchFamily="34" charset="0"/>
                <a:cs typeface="Tahoma" pitchFamily="34" charset="0"/>
              </a:rPr>
              <a:t>Mármoles</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Calizas Coralinas</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Lajas</a:t>
            </a:r>
          </a:p>
          <a:p>
            <a:pPr>
              <a:defRPr/>
            </a:pPr>
            <a:br>
              <a:rPr lang="es-DO" kern="0" dirty="0">
                <a:solidFill>
                  <a:srgbClr val="000066"/>
                </a:solidFill>
                <a:latin typeface="+mn-lt"/>
                <a:ea typeface="Tahoma" pitchFamily="34" charset="0"/>
                <a:cs typeface="Tahoma" pitchFamily="34" charset="0"/>
              </a:rPr>
            </a:br>
            <a:r>
              <a:rPr lang="es-DO" kern="0" dirty="0">
                <a:solidFill>
                  <a:srgbClr val="000066"/>
                </a:solidFill>
                <a:latin typeface="+mn-lt"/>
                <a:ea typeface="Tahoma" pitchFamily="34" charset="0"/>
                <a:cs typeface="Tahoma" pitchFamily="34" charset="0"/>
              </a:rPr>
              <a:t> </a:t>
            </a:r>
            <a:r>
              <a:rPr lang="es-DO" kern="0" dirty="0">
                <a:solidFill>
                  <a:srgbClr val="CC3300"/>
                </a:solidFill>
                <a:latin typeface="+mn-lt"/>
                <a:ea typeface="Tahoma" pitchFamily="34" charset="0"/>
                <a:cs typeface="Tahoma" pitchFamily="34" charset="0"/>
              </a:rPr>
              <a:t>- </a:t>
            </a:r>
            <a:r>
              <a:rPr lang="es-DO" kern="0" dirty="0">
                <a:solidFill>
                  <a:srgbClr val="002060"/>
                </a:solidFill>
                <a:latin typeface="+mn-lt"/>
                <a:ea typeface="Tahoma" pitchFamily="34" charset="0"/>
                <a:cs typeface="Tahoma" pitchFamily="34" charset="0"/>
              </a:rPr>
              <a:t>Piedras Semi-Preciosas</a:t>
            </a:r>
          </a:p>
          <a:p>
            <a:pPr>
              <a:defRPr/>
            </a:pPr>
            <a:r>
              <a:rPr lang="es-DO" kern="0" dirty="0">
                <a:solidFill>
                  <a:srgbClr val="CC3300"/>
                </a:solidFill>
                <a:latin typeface="+mn-lt"/>
                <a:ea typeface="Tahoma" pitchFamily="34" charset="0"/>
                <a:cs typeface="Tahoma" pitchFamily="34" charset="0"/>
              </a:rPr>
              <a:t>   </a:t>
            </a:r>
            <a:r>
              <a:rPr lang="es-DO" kern="0" dirty="0">
                <a:solidFill>
                  <a:srgbClr val="C00000"/>
                </a:solidFill>
                <a:latin typeface="+mn-lt"/>
                <a:ea typeface="Tahoma" pitchFamily="34" charset="0"/>
                <a:cs typeface="Tahoma" pitchFamily="34" charset="0"/>
              </a:rPr>
              <a:t>* Larimar</a:t>
            </a:r>
            <a:br>
              <a:rPr lang="es-DO" kern="0" dirty="0">
                <a:solidFill>
                  <a:srgbClr val="C00000"/>
                </a:solidFill>
                <a:latin typeface="+mn-lt"/>
                <a:ea typeface="Tahoma" pitchFamily="34" charset="0"/>
                <a:cs typeface="Tahoma" pitchFamily="34" charset="0"/>
              </a:rPr>
            </a:br>
            <a:r>
              <a:rPr lang="es-DO" kern="0" dirty="0">
                <a:solidFill>
                  <a:srgbClr val="C00000"/>
                </a:solidFill>
                <a:latin typeface="+mn-lt"/>
                <a:ea typeface="Tahoma" pitchFamily="34" charset="0"/>
                <a:cs typeface="Tahoma" pitchFamily="34" charset="0"/>
              </a:rPr>
              <a:t>    * Ámbar</a:t>
            </a:r>
          </a:p>
        </p:txBody>
      </p:sp>
      <p:grpSp>
        <p:nvGrpSpPr>
          <p:cNvPr id="50180" name="Group 24">
            <a:extLst>
              <a:ext uri="{FF2B5EF4-FFF2-40B4-BE49-F238E27FC236}">
                <a16:creationId xmlns:a16="http://schemas.microsoft.com/office/drawing/2014/main" id="{1600A8E3-A489-4C04-9E6F-CBD8BB45A0DA}"/>
              </a:ext>
            </a:extLst>
          </p:cNvPr>
          <p:cNvGrpSpPr>
            <a:grpSpLocks/>
          </p:cNvGrpSpPr>
          <p:nvPr/>
        </p:nvGrpSpPr>
        <p:grpSpPr bwMode="auto">
          <a:xfrm>
            <a:off x="4843289" y="984423"/>
            <a:ext cx="4003715" cy="5707872"/>
            <a:chOff x="5222488" y="1344558"/>
            <a:chExt cx="3488231" cy="5151754"/>
          </a:xfrm>
        </p:grpSpPr>
        <p:pic>
          <p:nvPicPr>
            <p:cNvPr id="50183" name="Picture 1060" descr="http://tejiendoelmundo.files.wordpress.com/2009/02/1226690266509lagartijadetalledn.jpg">
              <a:extLst>
                <a:ext uri="{FF2B5EF4-FFF2-40B4-BE49-F238E27FC236}">
                  <a16:creationId xmlns:a16="http://schemas.microsoft.com/office/drawing/2014/main" id="{3672FE1C-1D56-434B-AC5D-DFBE33EC2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613" y="5301276"/>
              <a:ext cx="1549961" cy="119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062" descr="http://www.larimarbarahona.co.cc/images/largepicture.jpg">
              <a:extLst>
                <a:ext uri="{FF2B5EF4-FFF2-40B4-BE49-F238E27FC236}">
                  <a16:creationId xmlns:a16="http://schemas.microsoft.com/office/drawing/2014/main" id="{29F2068F-EA56-4CE2-818D-8E16423A3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760" y="5307941"/>
              <a:ext cx="1536959" cy="118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64" descr="http://www.equipcenter.com.ar/productos/cocinas/mesadas/medianas/marmol_beige_sahara.jpg">
              <a:extLst>
                <a:ext uri="{FF2B5EF4-FFF2-40B4-BE49-F238E27FC236}">
                  <a16:creationId xmlns:a16="http://schemas.microsoft.com/office/drawing/2014/main" id="{2162BA88-4F61-489D-A96B-59AAE82D7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693" y="3956538"/>
              <a:ext cx="1501100" cy="118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066" descr="http://www.estudiantes.info/tecnologia/metales/imagenes/cobre.jpg">
              <a:extLst>
                <a:ext uri="{FF2B5EF4-FFF2-40B4-BE49-F238E27FC236}">
                  <a16:creationId xmlns:a16="http://schemas.microsoft.com/office/drawing/2014/main" id="{F579D68C-9107-477B-930F-9681015F4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2856" y="3987897"/>
              <a:ext cx="1549961" cy="122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068" descr="http://www.regmurcia.com/servlet/integra.servlets.Imagenes?METHOD=VERIMAGEN_52292&amp;nombre=YESO_2_res_300.jpg">
              <a:extLst>
                <a:ext uri="{FF2B5EF4-FFF2-40B4-BE49-F238E27FC236}">
                  <a16:creationId xmlns:a16="http://schemas.microsoft.com/office/drawing/2014/main" id="{2CEA5BBF-BDEC-4545-B7CA-B9EA374CE8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2488" y="2693619"/>
              <a:ext cx="1541615" cy="109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070" descr="orodelostontoszj4.jpg">
              <a:extLst>
                <a:ext uri="{FF2B5EF4-FFF2-40B4-BE49-F238E27FC236}">
                  <a16:creationId xmlns:a16="http://schemas.microsoft.com/office/drawing/2014/main" id="{3D612DFD-FC40-41C7-99EA-5D8BFC1D45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1534" y="2719014"/>
              <a:ext cx="1516633" cy="109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073" descr="http://farm4.static.flickr.com/3172/3028417755_cbb64a63f3_o.jpg">
              <a:extLst>
                <a:ext uri="{FF2B5EF4-FFF2-40B4-BE49-F238E27FC236}">
                  <a16:creationId xmlns:a16="http://schemas.microsoft.com/office/drawing/2014/main" id="{C7C11378-8A02-4833-A6D9-48FBB5416E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2488" y="1344558"/>
              <a:ext cx="1495138" cy="113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a:extLst>
              <a:ext uri="{FF2B5EF4-FFF2-40B4-BE49-F238E27FC236}">
                <a16:creationId xmlns:a16="http://schemas.microsoft.com/office/drawing/2014/main" id="{045B95CC-82BA-41B5-BEE8-15A35192A3B7}"/>
              </a:ext>
            </a:extLst>
          </p:cNvPr>
          <p:cNvSpPr txBox="1">
            <a:spLocks noChangeArrowheads="1"/>
          </p:cNvSpPr>
          <p:nvPr/>
        </p:nvSpPr>
        <p:spPr>
          <a:xfrm>
            <a:off x="743882" y="170656"/>
            <a:ext cx="6680856" cy="57467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eaLnBrk="1" hangingPunct="1">
              <a:defRPr/>
            </a:pPr>
            <a:r>
              <a:rPr lang="es-ES" altLang="es-DO" sz="2400" b="1" kern="0" dirty="0">
                <a:solidFill>
                  <a:srgbClr val="002060"/>
                </a:solidFill>
                <a:latin typeface="Arial" panose="020B0604020202020204" pitchFamily="34" charset="0"/>
                <a:cs typeface="Arial" panose="020B0604020202020204" pitchFamily="34" charset="0"/>
              </a:rPr>
              <a:t>Recursos Minerales en Rep. Dominicana</a:t>
            </a:r>
          </a:p>
        </p:txBody>
      </p:sp>
      <p:pic>
        <p:nvPicPr>
          <p:cNvPr id="50182" name="Picture 5" descr="dom103">
            <a:extLst>
              <a:ext uri="{FF2B5EF4-FFF2-40B4-BE49-F238E27FC236}">
                <a16:creationId xmlns:a16="http://schemas.microsoft.com/office/drawing/2014/main" id="{AE3F16DD-A772-4D0C-ACBD-3DA317AB05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4688" y="980585"/>
            <a:ext cx="171608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343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Imagen">
            <a:extLst>
              <a:ext uri="{FF2B5EF4-FFF2-40B4-BE49-F238E27FC236}">
                <a16:creationId xmlns:a16="http://schemas.microsoft.com/office/drawing/2014/main" id="{8F336FC2-DE86-4F76-8DC4-BE14A372A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3776072"/>
            <a:ext cx="892175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Rectángulo">
            <a:extLst>
              <a:ext uri="{FF2B5EF4-FFF2-40B4-BE49-F238E27FC236}">
                <a16:creationId xmlns:a16="http://schemas.microsoft.com/office/drawing/2014/main" id="{77CBD10C-E5A4-4FA9-B187-5ED33B67081E}"/>
              </a:ext>
            </a:extLst>
          </p:cNvPr>
          <p:cNvSpPr>
            <a:spLocks noChangeArrowheads="1"/>
          </p:cNvSpPr>
          <p:nvPr/>
        </p:nvSpPr>
        <p:spPr bwMode="auto">
          <a:xfrm>
            <a:off x="467544" y="3933056"/>
            <a:ext cx="79928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s-ES" altLang="es-DO" sz="1800" b="1" i="1" dirty="0">
                <a:solidFill>
                  <a:srgbClr val="C00000"/>
                </a:solidFill>
              </a:rPr>
              <a:t>Pueblo Viejo es el mayor yacimiento de oro en América Latina y la 9ª mayor mina productora de oro en el mundo. Actualmente operada por Barrick Gold </a:t>
            </a:r>
            <a:r>
              <a:rPr lang="es-ES" altLang="es-DO" sz="1800" b="1" i="1" dirty="0" err="1">
                <a:solidFill>
                  <a:srgbClr val="C00000"/>
                </a:solidFill>
              </a:rPr>
              <a:t>Corporation</a:t>
            </a:r>
            <a:r>
              <a:rPr lang="es-ES" altLang="es-DO" sz="1800" b="1" i="1" dirty="0">
                <a:solidFill>
                  <a:srgbClr val="C00000"/>
                </a:solidFill>
              </a:rPr>
              <a:t>.</a:t>
            </a:r>
          </a:p>
        </p:txBody>
      </p:sp>
      <p:pic>
        <p:nvPicPr>
          <p:cNvPr id="4" name="Picture 13">
            <a:extLst>
              <a:ext uri="{FF2B5EF4-FFF2-40B4-BE49-F238E27FC236}">
                <a16:creationId xmlns:a16="http://schemas.microsoft.com/office/drawing/2014/main" id="{91DDDF30-33D7-4396-8945-6408646A5D53}"/>
              </a:ext>
            </a:extLst>
          </p:cNvPr>
          <p:cNvPicPr>
            <a:picLocks noChangeAspect="1" noChangeArrowheads="1"/>
          </p:cNvPicPr>
          <p:nvPr/>
        </p:nvPicPr>
        <p:blipFill>
          <a:blip r:embed="rId3" cstate="print"/>
          <a:srcRect/>
          <a:stretch>
            <a:fillRect/>
          </a:stretch>
        </p:blipFill>
        <p:spPr>
          <a:xfrm>
            <a:off x="140677" y="1034274"/>
            <a:ext cx="2754305" cy="2065352"/>
          </a:xfrm>
          <a:prstGeom prst="rect">
            <a:avLst/>
          </a:prstGeom>
          <a:noFill/>
        </p:spPr>
      </p:pic>
      <p:pic>
        <p:nvPicPr>
          <p:cNvPr id="5" name="Picture 9">
            <a:extLst>
              <a:ext uri="{FF2B5EF4-FFF2-40B4-BE49-F238E27FC236}">
                <a16:creationId xmlns:a16="http://schemas.microsoft.com/office/drawing/2014/main" id="{72B01C9D-C3FD-433F-92CF-016430D3B2E2}"/>
              </a:ext>
            </a:extLst>
          </p:cNvPr>
          <p:cNvPicPr>
            <a:picLocks noChangeAspect="1" noChangeArrowheads="1"/>
          </p:cNvPicPr>
          <p:nvPr/>
        </p:nvPicPr>
        <p:blipFill>
          <a:blip r:embed="rId4" cstate="print"/>
          <a:srcRect/>
          <a:stretch>
            <a:fillRect/>
          </a:stretch>
        </p:blipFill>
        <p:spPr>
          <a:xfrm>
            <a:off x="3099044" y="984096"/>
            <a:ext cx="2754305" cy="1978423"/>
          </a:xfrm>
          <a:prstGeom prst="rect">
            <a:avLst/>
          </a:prstGeom>
          <a:noFill/>
        </p:spPr>
      </p:pic>
      <p:sp>
        <p:nvSpPr>
          <p:cNvPr id="6" name="Title 1">
            <a:extLst>
              <a:ext uri="{FF2B5EF4-FFF2-40B4-BE49-F238E27FC236}">
                <a16:creationId xmlns:a16="http://schemas.microsoft.com/office/drawing/2014/main" id="{0BCE9E22-344F-4AFC-AD7B-5FF57F2D845B}"/>
              </a:ext>
            </a:extLst>
          </p:cNvPr>
          <p:cNvSpPr txBox="1">
            <a:spLocks/>
          </p:cNvSpPr>
          <p:nvPr/>
        </p:nvSpPr>
        <p:spPr>
          <a:xfrm>
            <a:off x="314235" y="142034"/>
            <a:ext cx="5400600" cy="6941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1800" b="1" dirty="0">
                <a:solidFill>
                  <a:srgbClr val="C00000"/>
                </a:solidFill>
                <a:latin typeface="Arial" panose="020B0604020202020204" pitchFamily="34" charset="0"/>
                <a:cs typeface="Arial" panose="020B0604020202020204" pitchFamily="34" charset="0"/>
              </a:rPr>
              <a:t>Explotación</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Niquel</a:t>
            </a:r>
            <a:r>
              <a:rPr lang="en-US" sz="1800" b="1" dirty="0">
                <a:solidFill>
                  <a:srgbClr val="C00000"/>
                </a:solidFill>
                <a:latin typeface="Arial" panose="020B0604020202020204" pitchFamily="34" charset="0"/>
                <a:cs typeface="Arial" panose="020B0604020202020204" pitchFamily="34" charset="0"/>
              </a:rPr>
              <a:t> e </a:t>
            </a:r>
            <a:r>
              <a:rPr lang="en-US" sz="1800" b="1" dirty="0" err="1">
                <a:solidFill>
                  <a:srgbClr val="C00000"/>
                </a:solidFill>
                <a:latin typeface="Arial" panose="020B0604020202020204" pitchFamily="34" charset="0"/>
                <a:cs typeface="Arial" panose="020B0604020202020204" pitchFamily="34" charset="0"/>
              </a:rPr>
              <a:t>Hierro</a:t>
            </a:r>
            <a:r>
              <a:rPr lang="en-US" sz="1800" b="1" dirty="0">
                <a:solidFill>
                  <a:srgbClr val="C00000"/>
                </a:solidFill>
                <a:latin typeface="Arial" panose="020B0604020202020204" pitchFamily="34" charset="0"/>
                <a:cs typeface="Arial" panose="020B0604020202020204" pitchFamily="34" charset="0"/>
              </a:rPr>
              <a:t> de </a:t>
            </a:r>
            <a:r>
              <a:rPr lang="en-US" sz="1800" b="1" dirty="0" err="1">
                <a:solidFill>
                  <a:srgbClr val="C00000"/>
                </a:solidFill>
                <a:latin typeface="Arial" panose="020B0604020202020204" pitchFamily="34" charset="0"/>
                <a:cs typeface="Arial" panose="020B0604020202020204" pitchFamily="34" charset="0"/>
              </a:rPr>
              <a:t>Falcondo</a:t>
            </a:r>
            <a:r>
              <a:rPr lang="en-US" sz="1800" b="1" dirty="0">
                <a:solidFill>
                  <a:srgbClr val="C00000"/>
                </a:solidFill>
                <a:latin typeface="Arial" panose="020B0604020202020204" pitchFamily="34" charset="0"/>
                <a:cs typeface="Arial" panose="020B0604020202020204" pitchFamily="34" charset="0"/>
              </a:rPr>
              <a:t> </a:t>
            </a:r>
          </a:p>
        </p:txBody>
      </p:sp>
      <p:sp>
        <p:nvSpPr>
          <p:cNvPr id="7" name="Rectángulo 6">
            <a:extLst>
              <a:ext uri="{FF2B5EF4-FFF2-40B4-BE49-F238E27FC236}">
                <a16:creationId xmlns:a16="http://schemas.microsoft.com/office/drawing/2014/main" id="{629D5CA5-6CFF-4B72-87C1-DD886BF40A9F}"/>
              </a:ext>
            </a:extLst>
          </p:cNvPr>
          <p:cNvSpPr/>
          <p:nvPr/>
        </p:nvSpPr>
        <p:spPr>
          <a:xfrm>
            <a:off x="5292080" y="489106"/>
            <a:ext cx="3740795" cy="2695097"/>
          </a:xfrm>
          <a:prstGeom prst="rect">
            <a:avLst/>
          </a:prstGeom>
        </p:spPr>
        <p:txBody>
          <a:bodyPr wrap="square">
            <a:spAutoFit/>
          </a:bodyPr>
          <a:lstStyle/>
          <a:p>
            <a:pPr lvl="2" indent="-171450">
              <a:lnSpc>
                <a:spcPct val="90000"/>
              </a:lnSpc>
              <a:spcBef>
                <a:spcPts val="375"/>
              </a:spcBef>
              <a:buClr>
                <a:schemeClr val="accent2"/>
              </a:buClr>
              <a:buSzPct val="75000"/>
              <a:defRPr/>
            </a:pPr>
            <a:r>
              <a:rPr lang="es-DO" dirty="0">
                <a:solidFill>
                  <a:srgbClr val="002060"/>
                </a:solidFill>
              </a:rPr>
              <a:t>Nivel máximo de producción</a:t>
            </a:r>
          </a:p>
          <a:p>
            <a:pPr lvl="2" indent="-171450">
              <a:lnSpc>
                <a:spcPct val="90000"/>
              </a:lnSpc>
              <a:spcBef>
                <a:spcPts val="375"/>
              </a:spcBef>
              <a:buClr>
                <a:schemeClr val="accent2"/>
              </a:buClr>
              <a:buSzPct val="75000"/>
              <a:defRPr/>
            </a:pPr>
            <a:r>
              <a:rPr lang="es-DO" dirty="0">
                <a:solidFill>
                  <a:srgbClr val="002060"/>
                </a:solidFill>
              </a:rPr>
              <a:t>en 1997 con 32,581 TM.</a:t>
            </a:r>
          </a:p>
          <a:p>
            <a:pPr lvl="2" indent="-171450">
              <a:lnSpc>
                <a:spcPct val="90000"/>
              </a:lnSpc>
              <a:spcBef>
                <a:spcPts val="375"/>
              </a:spcBef>
              <a:buClr>
                <a:schemeClr val="accent2"/>
              </a:buClr>
              <a:buSzPct val="75000"/>
              <a:buFont typeface="Symbol" pitchFamily="18" charset="2"/>
              <a:buChar char="·"/>
              <a:defRPr/>
            </a:pPr>
            <a:endParaRPr lang="es-DO" dirty="0">
              <a:solidFill>
                <a:srgbClr val="002060"/>
              </a:solidFill>
            </a:endParaRPr>
          </a:p>
          <a:p>
            <a:pPr lvl="2" indent="-171450">
              <a:lnSpc>
                <a:spcPct val="90000"/>
              </a:lnSpc>
              <a:spcBef>
                <a:spcPts val="375"/>
              </a:spcBef>
              <a:buClr>
                <a:schemeClr val="accent2"/>
              </a:buClr>
              <a:buSzPct val="75000"/>
              <a:defRPr/>
            </a:pPr>
            <a:r>
              <a:rPr lang="es-DO" dirty="0">
                <a:solidFill>
                  <a:srgbClr val="002060"/>
                </a:solidFill>
              </a:rPr>
              <a:t>Nivel mínimo de producción en 1982 con 5,668 TM.</a:t>
            </a:r>
          </a:p>
          <a:p>
            <a:pPr lvl="2" indent="-171450">
              <a:lnSpc>
                <a:spcPct val="90000"/>
              </a:lnSpc>
              <a:spcBef>
                <a:spcPts val="375"/>
              </a:spcBef>
              <a:buClr>
                <a:schemeClr val="accent2"/>
              </a:buClr>
              <a:buSzPct val="75000"/>
              <a:defRPr/>
            </a:pPr>
            <a:endParaRPr lang="es-DO" dirty="0">
              <a:solidFill>
                <a:srgbClr val="002060"/>
              </a:solidFill>
            </a:endParaRPr>
          </a:p>
          <a:p>
            <a:pPr lvl="2" indent="-171450">
              <a:lnSpc>
                <a:spcPct val="90000"/>
              </a:lnSpc>
              <a:spcBef>
                <a:spcPts val="375"/>
              </a:spcBef>
              <a:buClr>
                <a:schemeClr val="accent2"/>
              </a:buClr>
              <a:buSzPct val="75000"/>
              <a:defRPr/>
            </a:pPr>
            <a:r>
              <a:rPr lang="es-DO" dirty="0">
                <a:solidFill>
                  <a:srgbClr val="002060"/>
                </a:solidFill>
              </a:rPr>
              <a:t>Producción normal entre</a:t>
            </a:r>
          </a:p>
          <a:p>
            <a:pPr lvl="2" indent="-171450">
              <a:lnSpc>
                <a:spcPct val="90000"/>
              </a:lnSpc>
              <a:spcBef>
                <a:spcPts val="375"/>
              </a:spcBef>
              <a:buClr>
                <a:schemeClr val="accent2"/>
              </a:buClr>
              <a:buSzPct val="75000"/>
              <a:defRPr/>
            </a:pPr>
            <a:r>
              <a:rPr lang="es-DO" dirty="0">
                <a:solidFill>
                  <a:srgbClr val="002060"/>
                </a:solidFill>
              </a:rPr>
              <a:t>25,000 y 30,000 TM de</a:t>
            </a:r>
          </a:p>
          <a:p>
            <a:pPr lvl="2" indent="-171450">
              <a:lnSpc>
                <a:spcPct val="90000"/>
              </a:lnSpc>
              <a:spcBef>
                <a:spcPts val="375"/>
              </a:spcBef>
              <a:buClr>
                <a:schemeClr val="accent2"/>
              </a:buClr>
              <a:buSzPct val="75000"/>
              <a:defRPr/>
            </a:pPr>
            <a:r>
              <a:rPr lang="es-DO" dirty="0">
                <a:solidFill>
                  <a:srgbClr val="002060"/>
                </a:solidFill>
              </a:rPr>
              <a:t>níquel.</a:t>
            </a:r>
          </a:p>
        </p:txBody>
      </p:sp>
    </p:spTree>
    <p:extLst>
      <p:ext uri="{BB962C8B-B14F-4D97-AF65-F5344CB8AC3E}">
        <p14:creationId xmlns:p14="http://schemas.microsoft.com/office/powerpoint/2010/main" val="374103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13EDDC6-5F48-4A25-BC93-3A767EA7EE5C}"/>
              </a:ext>
            </a:extLst>
          </p:cNvPr>
          <p:cNvSpPr>
            <a:spLocks noGrp="1" noChangeArrowheads="1"/>
          </p:cNvSpPr>
          <p:nvPr>
            <p:ph type="title"/>
          </p:nvPr>
        </p:nvSpPr>
        <p:spPr/>
        <p:txBody>
          <a:bodyPr/>
          <a:lstStyle/>
          <a:p>
            <a:endParaRPr lang="en-US" altLang="es-DO"/>
          </a:p>
        </p:txBody>
      </p:sp>
      <p:sp>
        <p:nvSpPr>
          <p:cNvPr id="53251" name="Rectangle 3">
            <a:extLst>
              <a:ext uri="{FF2B5EF4-FFF2-40B4-BE49-F238E27FC236}">
                <a16:creationId xmlns:a16="http://schemas.microsoft.com/office/drawing/2014/main" id="{136D84A7-C2EC-4078-B003-16610CC17C6A}"/>
              </a:ext>
            </a:extLst>
          </p:cNvPr>
          <p:cNvSpPr>
            <a:spLocks noGrp="1" noChangeArrowheads="1"/>
          </p:cNvSpPr>
          <p:nvPr>
            <p:ph type="body" idx="1"/>
          </p:nvPr>
        </p:nvSpPr>
        <p:spPr/>
        <p:txBody>
          <a:bodyPr/>
          <a:lstStyle/>
          <a:p>
            <a:endParaRPr lang="en-US" altLang="es-DO"/>
          </a:p>
        </p:txBody>
      </p:sp>
      <p:pic>
        <p:nvPicPr>
          <p:cNvPr id="53252" name="Picture 4" descr="RMinerales">
            <a:extLst>
              <a:ext uri="{FF2B5EF4-FFF2-40B4-BE49-F238E27FC236}">
                <a16:creationId xmlns:a16="http://schemas.microsoft.com/office/drawing/2014/main" id="{E5FC2D0C-FE46-4FE5-B150-9771C4823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344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de flecha">
            <a:extLst>
              <a:ext uri="{FF2B5EF4-FFF2-40B4-BE49-F238E27FC236}">
                <a16:creationId xmlns:a16="http://schemas.microsoft.com/office/drawing/2014/main" id="{29A8CCBF-08B1-45D4-86B8-EB6DF036D754}"/>
              </a:ext>
            </a:extLst>
          </p:cNvPr>
          <p:cNvCxnSpPr>
            <a:cxnSpLocks/>
            <a:stCxn id="18" idx="1"/>
          </p:cNvCxnSpPr>
          <p:nvPr/>
        </p:nvCxnSpPr>
        <p:spPr>
          <a:xfrm flipH="1">
            <a:off x="4860032" y="2017713"/>
            <a:ext cx="2520256" cy="1181099"/>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8" name="7 Conector recto de flecha">
            <a:extLst>
              <a:ext uri="{FF2B5EF4-FFF2-40B4-BE49-F238E27FC236}">
                <a16:creationId xmlns:a16="http://schemas.microsoft.com/office/drawing/2014/main" id="{690D9786-D433-45BC-98E2-7174D9AA4FA5}"/>
              </a:ext>
            </a:extLst>
          </p:cNvPr>
          <p:cNvCxnSpPr>
            <a:cxnSpLocks/>
          </p:cNvCxnSpPr>
          <p:nvPr/>
        </p:nvCxnSpPr>
        <p:spPr>
          <a:xfrm>
            <a:off x="1881188" y="4486275"/>
            <a:ext cx="447675" cy="31908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18" name="17 Rectángulo redondeado">
            <a:extLst>
              <a:ext uri="{FF2B5EF4-FFF2-40B4-BE49-F238E27FC236}">
                <a16:creationId xmlns:a16="http://schemas.microsoft.com/office/drawing/2014/main" id="{8A2BDB36-F506-4CE1-8821-41B35B6870C8}"/>
              </a:ext>
            </a:extLst>
          </p:cNvPr>
          <p:cNvSpPr/>
          <p:nvPr/>
        </p:nvSpPr>
        <p:spPr>
          <a:xfrm>
            <a:off x="7380288" y="1808163"/>
            <a:ext cx="1655762" cy="4191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DO" sz="1100" dirty="0"/>
              <a:t>Níquel y Hierro, </a:t>
            </a:r>
            <a:r>
              <a:rPr lang="es-DO" sz="1100" dirty="0" err="1"/>
              <a:t>Falcondo</a:t>
            </a:r>
            <a:r>
              <a:rPr lang="es-DO" sz="1100" dirty="0"/>
              <a:t>  Bonao</a:t>
            </a:r>
          </a:p>
        </p:txBody>
      </p:sp>
      <p:sp>
        <p:nvSpPr>
          <p:cNvPr id="25" name="24 Rectángulo redondeado">
            <a:extLst>
              <a:ext uri="{FF2B5EF4-FFF2-40B4-BE49-F238E27FC236}">
                <a16:creationId xmlns:a16="http://schemas.microsoft.com/office/drawing/2014/main" id="{F2430EC9-C0FB-41E1-8F73-A59AD89FC9AA}"/>
              </a:ext>
            </a:extLst>
          </p:cNvPr>
          <p:cNvSpPr/>
          <p:nvPr/>
        </p:nvSpPr>
        <p:spPr>
          <a:xfrm>
            <a:off x="177800" y="4244975"/>
            <a:ext cx="1654175" cy="4191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DO" sz="1200" dirty="0"/>
              <a:t>Bauxita, Aluminio . Pedernales</a:t>
            </a:r>
          </a:p>
        </p:txBody>
      </p:sp>
      <p:cxnSp>
        <p:nvCxnSpPr>
          <p:cNvPr id="30" name="29 Conector recto de flecha">
            <a:extLst>
              <a:ext uri="{FF2B5EF4-FFF2-40B4-BE49-F238E27FC236}">
                <a16:creationId xmlns:a16="http://schemas.microsoft.com/office/drawing/2014/main" id="{8B5179A5-4BCF-46F5-AF81-46DBADEE79FE}"/>
              </a:ext>
            </a:extLst>
          </p:cNvPr>
          <p:cNvCxnSpPr>
            <a:cxnSpLocks/>
          </p:cNvCxnSpPr>
          <p:nvPr/>
        </p:nvCxnSpPr>
        <p:spPr>
          <a:xfrm flipH="1">
            <a:off x="5148064" y="1684338"/>
            <a:ext cx="1390850" cy="109537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33" name="32 Rectángulo redondeado">
            <a:extLst>
              <a:ext uri="{FF2B5EF4-FFF2-40B4-BE49-F238E27FC236}">
                <a16:creationId xmlns:a16="http://schemas.microsoft.com/office/drawing/2014/main" id="{FB0CA565-B04F-468A-B7F8-2D361781748C}"/>
              </a:ext>
            </a:extLst>
          </p:cNvPr>
          <p:cNvSpPr/>
          <p:nvPr/>
        </p:nvSpPr>
        <p:spPr>
          <a:xfrm>
            <a:off x="6096000" y="1106488"/>
            <a:ext cx="1871663" cy="5111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Oro, Plata, Cobre: Cotuí, Sánchez Ramírez  </a:t>
            </a:r>
          </a:p>
        </p:txBody>
      </p:sp>
      <p:cxnSp>
        <p:nvCxnSpPr>
          <p:cNvPr id="35" name="34 Conector recto de flecha">
            <a:extLst>
              <a:ext uri="{FF2B5EF4-FFF2-40B4-BE49-F238E27FC236}">
                <a16:creationId xmlns:a16="http://schemas.microsoft.com/office/drawing/2014/main" id="{074830D0-EA3E-47FF-943A-497438776530}"/>
              </a:ext>
            </a:extLst>
          </p:cNvPr>
          <p:cNvCxnSpPr>
            <a:cxnSpLocks/>
          </p:cNvCxnSpPr>
          <p:nvPr/>
        </p:nvCxnSpPr>
        <p:spPr>
          <a:xfrm flipH="1" flipV="1">
            <a:off x="5148064" y="3040063"/>
            <a:ext cx="1098750" cy="322580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38" name="37 Rectángulo redondeado">
            <a:extLst>
              <a:ext uri="{FF2B5EF4-FFF2-40B4-BE49-F238E27FC236}">
                <a16:creationId xmlns:a16="http://schemas.microsoft.com/office/drawing/2014/main" id="{7C992323-1071-4589-944A-86623494C96F}"/>
              </a:ext>
            </a:extLst>
          </p:cNvPr>
          <p:cNvSpPr/>
          <p:nvPr/>
        </p:nvSpPr>
        <p:spPr>
          <a:xfrm>
            <a:off x="6108700" y="6253163"/>
            <a:ext cx="1871663" cy="4191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DO" sz="1100" dirty="0"/>
              <a:t>Cobre, Oro, Plata: Maimón,  Monseñor Nouel</a:t>
            </a:r>
          </a:p>
        </p:txBody>
      </p:sp>
      <p:sp>
        <p:nvSpPr>
          <p:cNvPr id="41" name="40 Rectángulo redondeado">
            <a:extLst>
              <a:ext uri="{FF2B5EF4-FFF2-40B4-BE49-F238E27FC236}">
                <a16:creationId xmlns:a16="http://schemas.microsoft.com/office/drawing/2014/main" id="{FAC43163-9B75-441D-A0C4-22282F04FC04}"/>
              </a:ext>
            </a:extLst>
          </p:cNvPr>
          <p:cNvSpPr/>
          <p:nvPr/>
        </p:nvSpPr>
        <p:spPr>
          <a:xfrm>
            <a:off x="358775" y="2447925"/>
            <a:ext cx="1692275" cy="5921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Oro, Plata, Cobre: San Juan de la Maguana </a:t>
            </a:r>
          </a:p>
        </p:txBody>
      </p:sp>
      <p:cxnSp>
        <p:nvCxnSpPr>
          <p:cNvPr id="42" name="41 Conector recto de flecha">
            <a:extLst>
              <a:ext uri="{FF2B5EF4-FFF2-40B4-BE49-F238E27FC236}">
                <a16:creationId xmlns:a16="http://schemas.microsoft.com/office/drawing/2014/main" id="{BAED5C50-A976-4EB7-8BE5-996F831EE0D3}"/>
              </a:ext>
            </a:extLst>
          </p:cNvPr>
          <p:cNvCxnSpPr>
            <a:cxnSpLocks/>
          </p:cNvCxnSpPr>
          <p:nvPr/>
        </p:nvCxnSpPr>
        <p:spPr>
          <a:xfrm flipV="1">
            <a:off x="2119313" y="2665413"/>
            <a:ext cx="779462" cy="11430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49" name="48 Rectángulo redondeado">
            <a:extLst>
              <a:ext uri="{FF2B5EF4-FFF2-40B4-BE49-F238E27FC236}">
                <a16:creationId xmlns:a16="http://schemas.microsoft.com/office/drawing/2014/main" id="{5C86843E-C8A3-4DD4-ADEB-EA1D222A16BA}"/>
              </a:ext>
            </a:extLst>
          </p:cNvPr>
          <p:cNvSpPr/>
          <p:nvPr/>
        </p:nvSpPr>
        <p:spPr>
          <a:xfrm>
            <a:off x="188913" y="884238"/>
            <a:ext cx="1692275"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Oro, Plata, Cobre: Restauración, Dajabón </a:t>
            </a:r>
          </a:p>
        </p:txBody>
      </p:sp>
      <p:cxnSp>
        <p:nvCxnSpPr>
          <p:cNvPr id="50" name="49 Conector recto de flecha">
            <a:extLst>
              <a:ext uri="{FF2B5EF4-FFF2-40B4-BE49-F238E27FC236}">
                <a16:creationId xmlns:a16="http://schemas.microsoft.com/office/drawing/2014/main" id="{ABED4A23-6DDC-4551-B516-453E9039BEA9}"/>
              </a:ext>
            </a:extLst>
          </p:cNvPr>
          <p:cNvCxnSpPr>
            <a:cxnSpLocks/>
          </p:cNvCxnSpPr>
          <p:nvPr/>
        </p:nvCxnSpPr>
        <p:spPr>
          <a:xfrm>
            <a:off x="1582738" y="1477963"/>
            <a:ext cx="468312" cy="700087"/>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55" name="54 Rectángulo redondeado">
            <a:extLst>
              <a:ext uri="{FF2B5EF4-FFF2-40B4-BE49-F238E27FC236}">
                <a16:creationId xmlns:a16="http://schemas.microsoft.com/office/drawing/2014/main" id="{0D7451F3-3E92-4261-B008-BA20A5029779}"/>
              </a:ext>
            </a:extLst>
          </p:cNvPr>
          <p:cNvSpPr/>
          <p:nvPr/>
        </p:nvSpPr>
        <p:spPr>
          <a:xfrm>
            <a:off x="388938" y="3294063"/>
            <a:ext cx="1492250" cy="5143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Yeso, Sal: </a:t>
            </a:r>
          </a:p>
          <a:p>
            <a:pPr eaLnBrk="1" hangingPunct="1">
              <a:defRPr/>
            </a:pPr>
            <a:r>
              <a:rPr lang="es-DO" sz="1100" dirty="0"/>
              <a:t>Salinas, Barahona  </a:t>
            </a:r>
          </a:p>
        </p:txBody>
      </p:sp>
      <p:cxnSp>
        <p:nvCxnSpPr>
          <p:cNvPr id="56" name="55 Conector recto de flecha">
            <a:extLst>
              <a:ext uri="{FF2B5EF4-FFF2-40B4-BE49-F238E27FC236}">
                <a16:creationId xmlns:a16="http://schemas.microsoft.com/office/drawing/2014/main" id="{25765D6D-50F7-4A52-B8C5-BB94981071F7}"/>
              </a:ext>
            </a:extLst>
          </p:cNvPr>
          <p:cNvCxnSpPr>
            <a:cxnSpLocks/>
          </p:cNvCxnSpPr>
          <p:nvPr/>
        </p:nvCxnSpPr>
        <p:spPr>
          <a:xfrm>
            <a:off x="1881188" y="3624263"/>
            <a:ext cx="720725" cy="62865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pic>
        <p:nvPicPr>
          <p:cNvPr id="53267" name="Picture 4" descr="logo7">
            <a:extLst>
              <a:ext uri="{FF2B5EF4-FFF2-40B4-BE49-F238E27FC236}">
                <a16:creationId xmlns:a16="http://schemas.microsoft.com/office/drawing/2014/main" id="{49328C06-6A58-4A49-AA40-069B264D6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963" y="187325"/>
            <a:ext cx="17176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68" name="1 Objeto">
            <a:extLst>
              <a:ext uri="{FF2B5EF4-FFF2-40B4-BE49-F238E27FC236}">
                <a16:creationId xmlns:a16="http://schemas.microsoft.com/office/drawing/2014/main" id="{91B687E0-C2E8-402D-8B44-FFB3CEC8354E}"/>
              </a:ext>
            </a:extLst>
          </p:cNvPr>
          <p:cNvGraphicFramePr>
            <a:graphicFrameLocks noChangeAspect="1"/>
          </p:cNvGraphicFramePr>
          <p:nvPr/>
        </p:nvGraphicFramePr>
        <p:xfrm>
          <a:off x="1365250" y="6121400"/>
          <a:ext cx="612775" cy="517525"/>
        </p:xfrm>
        <a:graphic>
          <a:graphicData uri="http://schemas.openxmlformats.org/presentationml/2006/ole">
            <mc:AlternateContent xmlns:mc="http://schemas.openxmlformats.org/markup-compatibility/2006">
              <mc:Choice xmlns:v="urn:schemas-microsoft-com:vml" Requires="v">
                <p:oleObj spid="_x0000_s1405" name="Picture" r:id="rId5" imgW="3022600" imgH="2400300" progId="Word.Picture.8">
                  <p:embed/>
                </p:oleObj>
              </mc:Choice>
              <mc:Fallback>
                <p:oleObj name="Picture" r:id="rId5" imgW="3022600" imgH="2400300" progId="Word.Picture.8">
                  <p:embed/>
                  <p:pic>
                    <p:nvPicPr>
                      <p:cNvPr id="53268" name="1 Objeto">
                        <a:extLst>
                          <a:ext uri="{FF2B5EF4-FFF2-40B4-BE49-F238E27FC236}">
                            <a16:creationId xmlns:a16="http://schemas.microsoft.com/office/drawing/2014/main" id="{91B687E0-C2E8-402D-8B44-FFB3CEC835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50" y="6121400"/>
                        <a:ext cx="612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3269" name="Picture 2" descr="AMBAR2">
            <a:extLst>
              <a:ext uri="{FF2B5EF4-FFF2-40B4-BE49-F238E27FC236}">
                <a16:creationId xmlns:a16="http://schemas.microsoft.com/office/drawing/2014/main" id="{622F652B-5DE8-4070-AAAF-3BCC6E2760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000" y="3692525"/>
            <a:ext cx="8302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32 Rectángulo redondeado">
            <a:extLst>
              <a:ext uri="{FF2B5EF4-FFF2-40B4-BE49-F238E27FC236}">
                <a16:creationId xmlns:a16="http://schemas.microsoft.com/office/drawing/2014/main" id="{C4376639-0BB7-4211-834D-3C6F73882F8E}"/>
              </a:ext>
            </a:extLst>
          </p:cNvPr>
          <p:cNvSpPr/>
          <p:nvPr/>
        </p:nvSpPr>
        <p:spPr>
          <a:xfrm>
            <a:off x="6251575" y="346075"/>
            <a:ext cx="1871663" cy="5111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Ámbar, Santiago, Puerto Plata</a:t>
            </a:r>
          </a:p>
        </p:txBody>
      </p:sp>
      <p:cxnSp>
        <p:nvCxnSpPr>
          <p:cNvPr id="24" name="29 Conector recto de flecha">
            <a:extLst>
              <a:ext uri="{FF2B5EF4-FFF2-40B4-BE49-F238E27FC236}">
                <a16:creationId xmlns:a16="http://schemas.microsoft.com/office/drawing/2014/main" id="{903C6797-C94B-4ACF-8DC1-3839A9D853BD}"/>
              </a:ext>
            </a:extLst>
          </p:cNvPr>
          <p:cNvCxnSpPr>
            <a:cxnSpLocks/>
          </p:cNvCxnSpPr>
          <p:nvPr/>
        </p:nvCxnSpPr>
        <p:spPr>
          <a:xfrm flipH="1">
            <a:off x="3924300" y="722313"/>
            <a:ext cx="2268538" cy="98425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27" name="32 Rectángulo redondeado">
            <a:extLst>
              <a:ext uri="{FF2B5EF4-FFF2-40B4-BE49-F238E27FC236}">
                <a16:creationId xmlns:a16="http://schemas.microsoft.com/office/drawing/2014/main" id="{4684DE7A-EF0A-4C83-AF85-7EF495B07D75}"/>
              </a:ext>
            </a:extLst>
          </p:cNvPr>
          <p:cNvSpPr/>
          <p:nvPr/>
        </p:nvSpPr>
        <p:spPr>
          <a:xfrm>
            <a:off x="7043738" y="4360863"/>
            <a:ext cx="1871662" cy="5111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Ámbar, El Valle, Hato Mayor</a:t>
            </a:r>
          </a:p>
        </p:txBody>
      </p:sp>
      <p:cxnSp>
        <p:nvCxnSpPr>
          <p:cNvPr id="28" name="29 Conector recto de flecha">
            <a:extLst>
              <a:ext uri="{FF2B5EF4-FFF2-40B4-BE49-F238E27FC236}">
                <a16:creationId xmlns:a16="http://schemas.microsoft.com/office/drawing/2014/main" id="{B2948D72-08EF-4215-A55D-23B1629A0CB2}"/>
              </a:ext>
            </a:extLst>
          </p:cNvPr>
          <p:cNvCxnSpPr>
            <a:cxnSpLocks/>
          </p:cNvCxnSpPr>
          <p:nvPr/>
        </p:nvCxnSpPr>
        <p:spPr>
          <a:xfrm flipH="1" flipV="1">
            <a:off x="7380288" y="3659188"/>
            <a:ext cx="215900" cy="59372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39" name="24 Rectángulo redondeado">
            <a:extLst>
              <a:ext uri="{FF2B5EF4-FFF2-40B4-BE49-F238E27FC236}">
                <a16:creationId xmlns:a16="http://schemas.microsoft.com/office/drawing/2014/main" id="{26B3DFCA-CBB8-4927-B2D3-937BCF808582}"/>
              </a:ext>
            </a:extLst>
          </p:cNvPr>
          <p:cNvSpPr/>
          <p:nvPr/>
        </p:nvSpPr>
        <p:spPr>
          <a:xfrm>
            <a:off x="1978025" y="6159500"/>
            <a:ext cx="1793874" cy="5889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DO" sz="1200" dirty="0" err="1"/>
              <a:t>Larimar</a:t>
            </a:r>
            <a:r>
              <a:rPr lang="es-DO" sz="1200" dirty="0"/>
              <a:t>, gema semipreciosa Barahona</a:t>
            </a:r>
          </a:p>
        </p:txBody>
      </p:sp>
      <p:cxnSp>
        <p:nvCxnSpPr>
          <p:cNvPr id="40" name="7 Conector recto de flecha">
            <a:extLst>
              <a:ext uri="{FF2B5EF4-FFF2-40B4-BE49-F238E27FC236}">
                <a16:creationId xmlns:a16="http://schemas.microsoft.com/office/drawing/2014/main" id="{25EDF8C9-E72C-42F2-BF6C-DDE5019BD373}"/>
              </a:ext>
            </a:extLst>
          </p:cNvPr>
          <p:cNvCxnSpPr>
            <a:cxnSpLocks/>
          </p:cNvCxnSpPr>
          <p:nvPr/>
        </p:nvCxnSpPr>
        <p:spPr>
          <a:xfrm flipV="1">
            <a:off x="2909888" y="4764088"/>
            <a:ext cx="192087" cy="1366837"/>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32" name="7 Conector recto de flecha">
            <a:extLst>
              <a:ext uri="{FF2B5EF4-FFF2-40B4-BE49-F238E27FC236}">
                <a16:creationId xmlns:a16="http://schemas.microsoft.com/office/drawing/2014/main" id="{1D4A8CD0-5CB1-457F-B7E6-8C9DA77DF229}"/>
              </a:ext>
            </a:extLst>
          </p:cNvPr>
          <p:cNvCxnSpPr>
            <a:cxnSpLocks/>
            <a:stCxn id="36" idx="3"/>
          </p:cNvCxnSpPr>
          <p:nvPr/>
        </p:nvCxnSpPr>
        <p:spPr>
          <a:xfrm flipV="1">
            <a:off x="1881188" y="5029200"/>
            <a:ext cx="612775" cy="20320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36" name="24 Rectángulo redondeado">
            <a:extLst>
              <a:ext uri="{FF2B5EF4-FFF2-40B4-BE49-F238E27FC236}">
                <a16:creationId xmlns:a16="http://schemas.microsoft.com/office/drawing/2014/main" id="{E420DBB1-8822-402F-A8F9-B97188F91F1E}"/>
              </a:ext>
            </a:extLst>
          </p:cNvPr>
          <p:cNvSpPr/>
          <p:nvPr/>
        </p:nvSpPr>
        <p:spPr>
          <a:xfrm>
            <a:off x="225425" y="5022850"/>
            <a:ext cx="1655763" cy="4191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DO" sz="1200" dirty="0"/>
              <a:t>Calizas, Pedernales</a:t>
            </a:r>
          </a:p>
        </p:txBody>
      </p:sp>
      <p:sp>
        <p:nvSpPr>
          <p:cNvPr id="43" name="48 Rectángulo redondeado">
            <a:extLst>
              <a:ext uri="{FF2B5EF4-FFF2-40B4-BE49-F238E27FC236}">
                <a16:creationId xmlns:a16="http://schemas.microsoft.com/office/drawing/2014/main" id="{3AF89795-08CD-47DD-B5A5-42EA5E41E67C}"/>
              </a:ext>
            </a:extLst>
          </p:cNvPr>
          <p:cNvSpPr/>
          <p:nvPr/>
        </p:nvSpPr>
        <p:spPr>
          <a:xfrm>
            <a:off x="1689100" y="187325"/>
            <a:ext cx="2233613"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Oro  aluvional</a:t>
            </a:r>
          </a:p>
          <a:p>
            <a:pPr eaLnBrk="1" hangingPunct="1">
              <a:defRPr/>
            </a:pPr>
            <a:r>
              <a:rPr lang="es-DO" sz="1100" dirty="0"/>
              <a:t>Monción, Santiago Rodríguez </a:t>
            </a:r>
          </a:p>
        </p:txBody>
      </p:sp>
      <p:cxnSp>
        <p:nvCxnSpPr>
          <p:cNvPr id="44" name="29 Conector recto de flecha">
            <a:extLst>
              <a:ext uri="{FF2B5EF4-FFF2-40B4-BE49-F238E27FC236}">
                <a16:creationId xmlns:a16="http://schemas.microsoft.com/office/drawing/2014/main" id="{B0BD9294-1B29-4166-BE21-5BE16687313F}"/>
              </a:ext>
            </a:extLst>
          </p:cNvPr>
          <p:cNvCxnSpPr>
            <a:cxnSpLocks/>
            <a:stCxn id="43" idx="2"/>
          </p:cNvCxnSpPr>
          <p:nvPr/>
        </p:nvCxnSpPr>
        <p:spPr>
          <a:xfrm>
            <a:off x="2806700" y="781050"/>
            <a:ext cx="71438" cy="128428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37" name="24 Rectángulo redondeado">
            <a:extLst>
              <a:ext uri="{FF2B5EF4-FFF2-40B4-BE49-F238E27FC236}">
                <a16:creationId xmlns:a16="http://schemas.microsoft.com/office/drawing/2014/main" id="{B75A09F1-1FBD-4323-9E1D-F4DF87228142}"/>
              </a:ext>
            </a:extLst>
          </p:cNvPr>
          <p:cNvSpPr/>
          <p:nvPr/>
        </p:nvSpPr>
        <p:spPr>
          <a:xfrm>
            <a:off x="3922713" y="6165850"/>
            <a:ext cx="1876425" cy="4191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DO" sz="1200" dirty="0"/>
              <a:t>Calizas, Carbonato de Calcio, San Cristóbal</a:t>
            </a:r>
          </a:p>
        </p:txBody>
      </p:sp>
      <p:cxnSp>
        <p:nvCxnSpPr>
          <p:cNvPr id="45" name="7 Conector recto de flecha">
            <a:extLst>
              <a:ext uri="{FF2B5EF4-FFF2-40B4-BE49-F238E27FC236}">
                <a16:creationId xmlns:a16="http://schemas.microsoft.com/office/drawing/2014/main" id="{1EEA20EA-1ADC-480A-BC46-040FA6D4C388}"/>
              </a:ext>
            </a:extLst>
          </p:cNvPr>
          <p:cNvCxnSpPr>
            <a:cxnSpLocks/>
          </p:cNvCxnSpPr>
          <p:nvPr/>
        </p:nvCxnSpPr>
        <p:spPr>
          <a:xfrm flipV="1">
            <a:off x="4700588" y="3994150"/>
            <a:ext cx="617537" cy="217487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46" name="48 Rectángulo redondeado">
            <a:extLst>
              <a:ext uri="{FF2B5EF4-FFF2-40B4-BE49-F238E27FC236}">
                <a16:creationId xmlns:a16="http://schemas.microsoft.com/office/drawing/2014/main" id="{BC24982C-A65B-4F12-A487-ED8EEBF33408}"/>
              </a:ext>
            </a:extLst>
          </p:cNvPr>
          <p:cNvSpPr/>
          <p:nvPr/>
        </p:nvSpPr>
        <p:spPr>
          <a:xfrm>
            <a:off x="7778750" y="2425700"/>
            <a:ext cx="1363663" cy="5937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s-DO" sz="1100" dirty="0"/>
              <a:t>Oro  aluvional</a:t>
            </a:r>
          </a:p>
          <a:p>
            <a:pPr eaLnBrk="1" hangingPunct="1">
              <a:defRPr/>
            </a:pPr>
            <a:r>
              <a:rPr lang="es-DO" sz="1100" dirty="0" err="1"/>
              <a:t>Michez</a:t>
            </a:r>
            <a:r>
              <a:rPr lang="es-DO" sz="1100" dirty="0"/>
              <a:t>, El </a:t>
            </a:r>
            <a:r>
              <a:rPr lang="es-DO" sz="1100" dirty="0" err="1"/>
              <a:t>Seibo</a:t>
            </a:r>
            <a:endParaRPr lang="es-DO" sz="1100" dirty="0"/>
          </a:p>
        </p:txBody>
      </p:sp>
      <p:cxnSp>
        <p:nvCxnSpPr>
          <p:cNvPr id="47" name="29 Conector recto de flecha">
            <a:extLst>
              <a:ext uri="{FF2B5EF4-FFF2-40B4-BE49-F238E27FC236}">
                <a16:creationId xmlns:a16="http://schemas.microsoft.com/office/drawing/2014/main" id="{04702FB1-7431-4EE6-A2DD-C423B69596B3}"/>
              </a:ext>
            </a:extLst>
          </p:cNvPr>
          <p:cNvCxnSpPr>
            <a:cxnSpLocks/>
          </p:cNvCxnSpPr>
          <p:nvPr/>
        </p:nvCxnSpPr>
        <p:spPr>
          <a:xfrm flipH="1">
            <a:off x="7478713" y="2647950"/>
            <a:ext cx="265112" cy="392113"/>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595814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0" y="0"/>
            <a:ext cx="9144000" cy="791570"/>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p>
            <a:pPr algn="l"/>
            <a:r>
              <a:rPr lang="es-DO" sz="2400" b="1" dirty="0">
                <a:latin typeface="Arial" panose="020B0604020202020204" pitchFamily="34" charset="0"/>
                <a:cs typeface="Arial" panose="020B0604020202020204" pitchFamily="34" charset="0"/>
              </a:rPr>
              <a:t>        Cuencas Hidrográficas de Rep. Dominicana</a:t>
            </a:r>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263" y="800167"/>
            <a:ext cx="7594702" cy="5904672"/>
          </a:xfrm>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68"/>
          <a:stretch/>
        </p:blipFill>
        <p:spPr bwMode="auto">
          <a:xfrm>
            <a:off x="5486401" y="4997745"/>
            <a:ext cx="3560292" cy="1707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descr="Servicio_Geologico_Nacional-logo">
            <a:extLst>
              <a:ext uri="{FF2B5EF4-FFF2-40B4-BE49-F238E27FC236}">
                <a16:creationId xmlns:a16="http://schemas.microsoft.com/office/drawing/2014/main" id="{3269FE77-A159-4D62-BFBD-B06F426563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6882" y="0"/>
            <a:ext cx="1377117" cy="79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299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to 9518">
            <a:extLst>
              <a:ext uri="{FF2B5EF4-FFF2-40B4-BE49-F238E27FC236}">
                <a16:creationId xmlns:a16="http://schemas.microsoft.com/office/drawing/2014/main" id="{C86854A2-C508-47FE-9BB4-B599CAC41065}"/>
              </a:ext>
            </a:extLst>
          </p:cNvPr>
          <p:cNvPicPr preferRelativeResize="0">
            <a:picLocks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ervicio_Geologico_Nacional-logo">
            <a:extLst>
              <a:ext uri="{FF2B5EF4-FFF2-40B4-BE49-F238E27FC236}">
                <a16:creationId xmlns:a16="http://schemas.microsoft.com/office/drawing/2014/main" id="{DA6ED631-BCBA-413F-97C1-05610E6680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594" y="0"/>
            <a:ext cx="1123406" cy="64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FDF7B5E4-077F-40B4-BEAA-56C80B785B4C}"/>
              </a:ext>
            </a:extLst>
          </p:cNvPr>
          <p:cNvSpPr txBox="1">
            <a:spLocks noGrp="1"/>
          </p:cNvSpPr>
          <p:nvPr>
            <p:ph type="title"/>
          </p:nvPr>
        </p:nvSpPr>
        <p:spPr>
          <a:xfrm>
            <a:off x="2339752" y="5157192"/>
            <a:ext cx="3384376" cy="1486770"/>
          </a:xfrm>
          <a:prstGeom prst="rect">
            <a:avLst/>
          </a:prstGeom>
        </p:spPr>
        <p:txBody>
          <a:bodyPr vert="horz" lIns="68580" tIns="34290" rIns="68580" bIns="34290" rtlCol="0">
            <a:normAutofit fontScale="90000"/>
          </a:bodyPr>
          <a:lstStyle/>
          <a:p>
            <a:pPr algn="ctr"/>
            <a:r>
              <a:rPr lang="es-DO" sz="3100" dirty="0">
                <a:solidFill>
                  <a:srgbClr val="FF0000"/>
                </a:solidFill>
              </a:rPr>
              <a:t>Salto </a:t>
            </a:r>
            <a:r>
              <a:rPr lang="es-DO" sz="3100" dirty="0" err="1">
                <a:solidFill>
                  <a:srgbClr val="FF0000"/>
                </a:solidFill>
              </a:rPr>
              <a:t>Yanigua</a:t>
            </a:r>
            <a:r>
              <a:rPr lang="es-DO" sz="3100" dirty="0">
                <a:solidFill>
                  <a:srgbClr val="FF0000"/>
                </a:solidFill>
              </a:rPr>
              <a:t> en zona kárstica de los Haitises, provincia Monte Plata</a:t>
            </a:r>
          </a:p>
        </p:txBody>
      </p:sp>
    </p:spTree>
    <p:extLst>
      <p:ext uri="{BB962C8B-B14F-4D97-AF65-F5344CB8AC3E}">
        <p14:creationId xmlns:p14="http://schemas.microsoft.com/office/powerpoint/2010/main" val="408597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0100"/>
            <a:ext cx="9168013" cy="602442"/>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ítulo 1">
            <a:extLst>
              <a:ext uri="{FF2B5EF4-FFF2-40B4-BE49-F238E27FC236}">
                <a16:creationId xmlns:a16="http://schemas.microsoft.com/office/drawing/2014/main" id="{FD99E30A-107F-40B1-9E20-9882CB9ACED4}"/>
              </a:ext>
            </a:extLst>
          </p:cNvPr>
          <p:cNvSpPr>
            <a:spLocks noGrp="1"/>
          </p:cNvSpPr>
          <p:nvPr>
            <p:ph type="title"/>
          </p:nvPr>
        </p:nvSpPr>
        <p:spPr>
          <a:xfrm>
            <a:off x="3449880" y="-10100"/>
            <a:ext cx="2268252" cy="504056"/>
          </a:xfrm>
        </p:spPr>
        <p:txBody>
          <a:bodyPr>
            <a:normAutofit/>
          </a:bodyPr>
          <a:lstStyle/>
          <a:p>
            <a:r>
              <a:rPr lang="es-DO" sz="2400" b="1" dirty="0">
                <a:latin typeface="Arial" panose="020B0604020202020204" pitchFamily="34" charset="0"/>
                <a:cs typeface="Arial" panose="020B0604020202020204" pitchFamily="34" charset="0"/>
              </a:rPr>
              <a:t>Introducción</a:t>
            </a:r>
          </a:p>
        </p:txBody>
      </p:sp>
      <p:sp>
        <p:nvSpPr>
          <p:cNvPr id="4" name="Rectángulo 3">
            <a:extLst>
              <a:ext uri="{FF2B5EF4-FFF2-40B4-BE49-F238E27FC236}">
                <a16:creationId xmlns:a16="http://schemas.microsoft.com/office/drawing/2014/main" id="{01395DFF-1445-4DA8-BD42-72EAFED8C1F9}"/>
              </a:ext>
            </a:extLst>
          </p:cNvPr>
          <p:cNvSpPr/>
          <p:nvPr/>
        </p:nvSpPr>
        <p:spPr>
          <a:xfrm>
            <a:off x="143508" y="836712"/>
            <a:ext cx="8856984" cy="6009337"/>
          </a:xfrm>
          <a:prstGeom prst="rect">
            <a:avLst/>
          </a:prstGeom>
        </p:spPr>
        <p:txBody>
          <a:bodyPr wrap="square">
            <a:spAutoFit/>
          </a:bodyPr>
          <a:lstStyle/>
          <a:p>
            <a:pPr algn="just">
              <a:lnSpc>
                <a:spcPct val="150000"/>
              </a:lnSpc>
              <a:spcAft>
                <a:spcPts val="1125"/>
              </a:spcAft>
            </a:pPr>
            <a:r>
              <a:rPr lang="es-ES" sz="20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La República Dominicana tiene el privilegio de poder  </a:t>
            </a:r>
            <a:r>
              <a:rPr lang="es-DO"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identificar, valorar, proteger, conservar, divulgar y facilitar la  utilización y disfrute de todos sus Lugares de Interés Geológico (LIG) o </a:t>
            </a:r>
            <a:r>
              <a:rPr lang="es-DO" sz="20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Geositios</a:t>
            </a:r>
            <a:r>
              <a:rPr lang="es-DO"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 los cuales proporcionan informaciones básicas para el conocimiento de la historia geológica de la Isla Española y el Patrimonio Geológico. </a:t>
            </a:r>
          </a:p>
          <a:p>
            <a:pPr algn="just">
              <a:lnSpc>
                <a:spcPct val="150000"/>
              </a:lnSpc>
              <a:spcAft>
                <a:spcPts val="1125"/>
              </a:spcAft>
            </a:pPr>
            <a:endParaRPr lang="es-DO" sz="20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1125"/>
              </a:spcAft>
            </a:pPr>
            <a:r>
              <a:rPr lang="es-DO" sz="2000" b="1" u="sng"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El SGN dispone de un inventario de más de 300 LIG, que </a:t>
            </a:r>
            <a:r>
              <a:rPr lang="es-ES" sz="2000" b="1" u="sng"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forman parte de nuestro Patrimonio Geológico,</a:t>
            </a:r>
            <a:r>
              <a:rPr lang="es-ES" sz="200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distribuidos en puntos característicos de </a:t>
            </a:r>
            <a:r>
              <a:rPr lang="es-ES"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formaciones geológicas, estructuras geológicas, formas del terreno, depósitos sedimentarios, minerales, gemas semipreciosas, rocas, fósiles, suelos, geotermia y otras manifestaciones</a:t>
            </a:r>
            <a:r>
              <a:rPr lang="es-ES"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spcAft>
                <a:spcPts val="1125"/>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7050949"/>
      </p:ext>
    </p:extLst>
  </p:cSld>
  <p:clrMapOvr>
    <a:masterClrMapping/>
  </p:clrMapOvr>
  <p:transition>
    <p:cut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1C3BAB80-A970-4563-9B29-602FA5BC188D}"/>
              </a:ext>
            </a:extLst>
          </p:cNvPr>
          <p:cNvGrpSpPr/>
          <p:nvPr/>
        </p:nvGrpSpPr>
        <p:grpSpPr>
          <a:xfrm>
            <a:off x="0" y="2"/>
            <a:ext cx="9144001" cy="731834"/>
            <a:chOff x="-1" y="1"/>
            <a:chExt cx="9168014" cy="837965"/>
          </a:xfrm>
        </p:grpSpPr>
        <p:sp>
          <p:nvSpPr>
            <p:cNvPr id="6" name="Title 1">
              <a:extLst>
                <a:ext uri="{FF2B5EF4-FFF2-40B4-BE49-F238E27FC236}">
                  <a16:creationId xmlns:a16="http://schemas.microsoft.com/office/drawing/2014/main" id="{7FDD5C3F-7BF1-4644-A20C-A3826209BBEB}"/>
                </a:ext>
              </a:extLst>
            </p:cNvPr>
            <p:cNvSpPr txBox="1">
              <a:spLocks/>
            </p:cNvSpPr>
            <p:nvPr/>
          </p:nvSpPr>
          <p:spPr>
            <a:xfrm>
              <a:off x="-1" y="17278"/>
              <a:ext cx="9168014" cy="820688"/>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7" name="Picture 3">
              <a:extLst>
                <a:ext uri="{FF2B5EF4-FFF2-40B4-BE49-F238E27FC236}">
                  <a16:creationId xmlns:a16="http://schemas.microsoft.com/office/drawing/2014/main" id="{1566A8BA-8EC1-40ED-86FD-12166B5AC9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ítulo 1">
            <a:extLst>
              <a:ext uri="{FF2B5EF4-FFF2-40B4-BE49-F238E27FC236}">
                <a16:creationId xmlns:a16="http://schemas.microsoft.com/office/drawing/2014/main" id="{C4730EEB-21C3-478C-AADB-3AA11B954565}"/>
              </a:ext>
            </a:extLst>
          </p:cNvPr>
          <p:cNvSpPr>
            <a:spLocks noGrp="1"/>
          </p:cNvSpPr>
          <p:nvPr>
            <p:ph type="title"/>
          </p:nvPr>
        </p:nvSpPr>
        <p:spPr>
          <a:xfrm>
            <a:off x="457200" y="141198"/>
            <a:ext cx="7205398" cy="441830"/>
          </a:xfrm>
        </p:spPr>
        <p:txBody>
          <a:bodyPr>
            <a:noAutofit/>
          </a:bodyPr>
          <a:lstStyle/>
          <a:p>
            <a:r>
              <a:rPr lang="es-DO" sz="2400" b="1" dirty="0">
                <a:solidFill>
                  <a:srgbClr val="002060"/>
                </a:solidFill>
                <a:latin typeface="Arial" panose="020B0604020202020204" pitchFamily="34" charset="0"/>
                <a:cs typeface="Arial" panose="020B0604020202020204" pitchFamily="34" charset="0"/>
              </a:rPr>
              <a:t>Erosión intensa en Imbert, Puerto Plata, </a:t>
            </a:r>
            <a:br>
              <a:rPr lang="es-DO" sz="2400" b="1" dirty="0">
                <a:solidFill>
                  <a:srgbClr val="002060"/>
                </a:solidFill>
                <a:latin typeface="Arial" panose="020B0604020202020204" pitchFamily="34" charset="0"/>
                <a:cs typeface="Arial" panose="020B0604020202020204" pitchFamily="34" charset="0"/>
              </a:rPr>
            </a:br>
            <a:r>
              <a:rPr lang="es-DO" sz="2400" b="1" dirty="0">
                <a:solidFill>
                  <a:srgbClr val="002060"/>
                </a:solidFill>
                <a:latin typeface="Arial" panose="020B0604020202020204" pitchFamily="34" charset="0"/>
                <a:cs typeface="Arial" panose="020B0604020202020204" pitchFamily="34" charset="0"/>
              </a:rPr>
              <a:t>lluvias  de noviembre de 2016</a:t>
            </a:r>
          </a:p>
        </p:txBody>
      </p:sp>
      <p:sp>
        <p:nvSpPr>
          <p:cNvPr id="3" name="Marcador de contenido 2">
            <a:extLst>
              <a:ext uri="{FF2B5EF4-FFF2-40B4-BE49-F238E27FC236}">
                <a16:creationId xmlns:a16="http://schemas.microsoft.com/office/drawing/2014/main" id="{5F3D2A6E-7247-4705-AFBD-1517C6CB8AAE}"/>
              </a:ext>
            </a:extLst>
          </p:cNvPr>
          <p:cNvSpPr>
            <a:spLocks noGrp="1"/>
          </p:cNvSpPr>
          <p:nvPr>
            <p:ph idx="1"/>
          </p:nvPr>
        </p:nvSpPr>
        <p:spPr/>
        <p:txBody>
          <a:bodyPr/>
          <a:lstStyle/>
          <a:p>
            <a:endParaRPr lang="es-DO"/>
          </a:p>
        </p:txBody>
      </p:sp>
      <p:pic>
        <p:nvPicPr>
          <p:cNvPr id="4" name="Imagen 3">
            <a:extLst>
              <a:ext uri="{FF2B5EF4-FFF2-40B4-BE49-F238E27FC236}">
                <a16:creationId xmlns:a16="http://schemas.microsoft.com/office/drawing/2014/main" id="{CFC32D6D-3743-4E00-9367-CD170733B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09" y="980728"/>
            <a:ext cx="8988491" cy="5877271"/>
          </a:xfrm>
          <a:prstGeom prst="rect">
            <a:avLst/>
          </a:prstGeom>
        </p:spPr>
      </p:pic>
    </p:spTree>
    <p:extLst>
      <p:ext uri="{BB962C8B-B14F-4D97-AF65-F5344CB8AC3E}">
        <p14:creationId xmlns:p14="http://schemas.microsoft.com/office/powerpoint/2010/main" val="905954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D065F0-3FDD-4AA5-AB9D-03A9A3A38AE6}"/>
              </a:ext>
            </a:extLst>
          </p:cNvPr>
          <p:cNvSpPr txBox="1">
            <a:spLocks/>
          </p:cNvSpPr>
          <p:nvPr/>
        </p:nvSpPr>
        <p:spPr>
          <a:xfrm>
            <a:off x="18355" y="-23677"/>
            <a:ext cx="9144000" cy="559672"/>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2" name="Imagen 1"/>
          <p:cNvPicPr>
            <a:picLocks noChangeAspect="1"/>
          </p:cNvPicPr>
          <p:nvPr/>
        </p:nvPicPr>
        <p:blipFill>
          <a:blip r:embed="rId2"/>
          <a:stretch>
            <a:fillRect/>
          </a:stretch>
        </p:blipFill>
        <p:spPr>
          <a:xfrm>
            <a:off x="194538" y="1349747"/>
            <a:ext cx="7689830" cy="5585556"/>
          </a:xfrm>
          <a:prstGeom prst="rect">
            <a:avLst/>
          </a:prstGeom>
        </p:spPr>
      </p:pic>
      <p:sp>
        <p:nvSpPr>
          <p:cNvPr id="4" name="Título 1"/>
          <p:cNvSpPr txBox="1">
            <a:spLocks/>
          </p:cNvSpPr>
          <p:nvPr/>
        </p:nvSpPr>
        <p:spPr>
          <a:xfrm>
            <a:off x="179512" y="41245"/>
            <a:ext cx="8640960" cy="37506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400" b="1" dirty="0">
                <a:solidFill>
                  <a:srgbClr val="002060"/>
                </a:solidFill>
                <a:latin typeface="Arial" panose="020B0604020202020204" pitchFamily="34" charset="0"/>
                <a:cs typeface="Arial" panose="020B0604020202020204" pitchFamily="34" charset="0"/>
              </a:rPr>
              <a:t>Zonas de interés geotérmico   en la Rep. Dominicana</a:t>
            </a:r>
          </a:p>
        </p:txBody>
      </p:sp>
      <p:pic>
        <p:nvPicPr>
          <p:cNvPr id="5" name="Imagen 4">
            <a:extLst>
              <a:ext uri="{FF2B5EF4-FFF2-40B4-BE49-F238E27FC236}">
                <a16:creationId xmlns:a16="http://schemas.microsoft.com/office/drawing/2014/main" id="{68011D23-9CB1-45C2-89A2-F588362CE90B}"/>
              </a:ext>
            </a:extLst>
          </p:cNvPr>
          <p:cNvPicPr>
            <a:picLocks noChangeAspect="1"/>
          </p:cNvPicPr>
          <p:nvPr/>
        </p:nvPicPr>
        <p:blipFill>
          <a:blip r:embed="rId3"/>
          <a:stretch>
            <a:fillRect/>
          </a:stretch>
        </p:blipFill>
        <p:spPr>
          <a:xfrm>
            <a:off x="6084653" y="620688"/>
            <a:ext cx="2733685" cy="2448272"/>
          </a:xfrm>
          <a:prstGeom prst="rect">
            <a:avLst/>
          </a:prstGeom>
        </p:spPr>
      </p:pic>
      <p:cxnSp>
        <p:nvCxnSpPr>
          <p:cNvPr id="6" name="Conector recto de flecha 5">
            <a:extLst>
              <a:ext uri="{FF2B5EF4-FFF2-40B4-BE49-F238E27FC236}">
                <a16:creationId xmlns:a16="http://schemas.microsoft.com/office/drawing/2014/main" id="{4316F0B4-CF43-4321-9174-DBE658C1C409}"/>
              </a:ext>
            </a:extLst>
          </p:cNvPr>
          <p:cNvCxnSpPr>
            <a:cxnSpLocks/>
          </p:cNvCxnSpPr>
          <p:nvPr/>
        </p:nvCxnSpPr>
        <p:spPr>
          <a:xfrm flipV="1">
            <a:off x="3131840" y="2636912"/>
            <a:ext cx="3384376" cy="17168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70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75B933D-C0B2-4989-949C-029E3AAC7F6E}"/>
              </a:ext>
            </a:extLst>
          </p:cNvPr>
          <p:cNvSpPr txBox="1">
            <a:spLocks/>
          </p:cNvSpPr>
          <p:nvPr/>
        </p:nvSpPr>
        <p:spPr>
          <a:xfrm>
            <a:off x="0" y="-41429"/>
            <a:ext cx="9144000" cy="559672"/>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04" y="756082"/>
            <a:ext cx="3611895" cy="2708921"/>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07" y="3982678"/>
            <a:ext cx="3611893" cy="270892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38" y="720079"/>
            <a:ext cx="3611895" cy="270892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4620" y="3982678"/>
            <a:ext cx="3649314" cy="2736986"/>
          </a:xfrm>
          <a:prstGeom prst="rect">
            <a:avLst/>
          </a:prstGeom>
        </p:spPr>
      </p:pic>
      <p:sp>
        <p:nvSpPr>
          <p:cNvPr id="7" name="Título 1">
            <a:extLst>
              <a:ext uri="{FF2B5EF4-FFF2-40B4-BE49-F238E27FC236}">
                <a16:creationId xmlns:a16="http://schemas.microsoft.com/office/drawing/2014/main" id="{50A6AE1D-B16D-48A0-80DB-54758E8CE3FF}"/>
              </a:ext>
            </a:extLst>
          </p:cNvPr>
          <p:cNvSpPr txBox="1">
            <a:spLocks/>
          </p:cNvSpPr>
          <p:nvPr/>
        </p:nvSpPr>
        <p:spPr>
          <a:xfrm>
            <a:off x="179512" y="41245"/>
            <a:ext cx="8640960" cy="37506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400" b="1" dirty="0">
                <a:solidFill>
                  <a:srgbClr val="002060"/>
                </a:solidFill>
                <a:latin typeface="Arial" panose="020B0604020202020204" pitchFamily="34" charset="0"/>
                <a:cs typeface="Arial" panose="020B0604020202020204" pitchFamily="34" charset="0"/>
              </a:rPr>
              <a:t>Zonas de interés geotérmico   en la Rep. Dominicana</a:t>
            </a:r>
          </a:p>
        </p:txBody>
      </p:sp>
    </p:spTree>
    <p:extLst>
      <p:ext uri="{BB962C8B-B14F-4D97-AF65-F5344CB8AC3E}">
        <p14:creationId xmlns:p14="http://schemas.microsoft.com/office/powerpoint/2010/main" val="325475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7E7E480D-001F-4BF6-9B09-8E16285BBB74}"/>
              </a:ext>
            </a:extLst>
          </p:cNvPr>
          <p:cNvSpPr/>
          <p:nvPr/>
        </p:nvSpPr>
        <p:spPr>
          <a:xfrm>
            <a:off x="6477042" y="5640771"/>
            <a:ext cx="2386602" cy="113858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1" name="Rectángulo 10">
            <a:extLst>
              <a:ext uri="{FF2B5EF4-FFF2-40B4-BE49-F238E27FC236}">
                <a16:creationId xmlns:a16="http://schemas.microsoft.com/office/drawing/2014/main" id="{EC875725-5D06-4A73-AF8B-CD48B96B3F98}"/>
              </a:ext>
            </a:extLst>
          </p:cNvPr>
          <p:cNvSpPr/>
          <p:nvPr/>
        </p:nvSpPr>
        <p:spPr>
          <a:xfrm>
            <a:off x="3177497" y="5524381"/>
            <a:ext cx="2754390" cy="123140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930" y="553425"/>
            <a:ext cx="6776374" cy="4861311"/>
          </a:xfrm>
          <a:prstGeom prst="rect">
            <a:avLst/>
          </a:prstGeom>
        </p:spPr>
      </p:pic>
      <p:sp>
        <p:nvSpPr>
          <p:cNvPr id="5" name="Title 1"/>
          <p:cNvSpPr txBox="1">
            <a:spLocks/>
          </p:cNvSpPr>
          <p:nvPr/>
        </p:nvSpPr>
        <p:spPr>
          <a:xfrm>
            <a:off x="0" y="-204716"/>
            <a:ext cx="9144000" cy="559672"/>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sp>
        <p:nvSpPr>
          <p:cNvPr id="2" name="Título 1"/>
          <p:cNvSpPr>
            <a:spLocks noGrp="1"/>
          </p:cNvSpPr>
          <p:nvPr>
            <p:ph type="title"/>
          </p:nvPr>
        </p:nvSpPr>
        <p:spPr>
          <a:xfrm>
            <a:off x="800953" y="-44195"/>
            <a:ext cx="6022928" cy="437099"/>
          </a:xfrm>
        </p:spPr>
        <p:txBody>
          <a:bodyPr>
            <a:normAutofit fontScale="90000"/>
          </a:bodyPr>
          <a:lstStyle/>
          <a:p>
            <a:r>
              <a:rPr lang="es-DO" sz="2400" b="1" dirty="0">
                <a:solidFill>
                  <a:srgbClr val="002060"/>
                </a:solidFill>
                <a:latin typeface="Arial" panose="020B0604020202020204" pitchFamily="34" charset="0"/>
                <a:cs typeface="Arial" panose="020B0604020202020204" pitchFamily="34" charset="0"/>
              </a:rPr>
              <a:t>Hidrogeología de Republica Dominicana</a:t>
            </a:r>
          </a:p>
        </p:txBody>
      </p:sp>
      <p:pic>
        <p:nvPicPr>
          <p:cNvPr id="6" name="Picture 5" descr="Servicio_Geologico_Nacional-logo">
            <a:extLst>
              <a:ext uri="{FF2B5EF4-FFF2-40B4-BE49-F238E27FC236}">
                <a16:creationId xmlns:a16="http://schemas.microsoft.com/office/drawing/2014/main" id="{D794FDCF-A28D-43C0-9186-DA48A2D7B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2246" y="-265946"/>
            <a:ext cx="1146220" cy="6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ítulo 1">
            <a:extLst>
              <a:ext uri="{FF2B5EF4-FFF2-40B4-BE49-F238E27FC236}">
                <a16:creationId xmlns:a16="http://schemas.microsoft.com/office/drawing/2014/main" id="{9CDF8E88-88B8-41C6-B605-02911A2C38C7}"/>
              </a:ext>
            </a:extLst>
          </p:cNvPr>
          <p:cNvSpPr txBox="1">
            <a:spLocks/>
          </p:cNvSpPr>
          <p:nvPr/>
        </p:nvSpPr>
        <p:spPr>
          <a:xfrm>
            <a:off x="6504652" y="5574972"/>
            <a:ext cx="2257540" cy="1113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DO" sz="1600" b="1" dirty="0">
                <a:solidFill>
                  <a:srgbClr val="002060"/>
                </a:solidFill>
                <a:latin typeface="Arial" panose="020B0604020202020204" pitchFamily="34" charset="0"/>
                <a:cs typeface="Arial" panose="020B0604020202020204" pitchFamily="34" charset="0"/>
              </a:rPr>
              <a:t>Acuíferos regionales</a:t>
            </a:r>
          </a:p>
          <a:p>
            <a:r>
              <a:rPr lang="es-DO" sz="1600" dirty="0">
                <a:solidFill>
                  <a:srgbClr val="C00000"/>
                </a:solidFill>
                <a:latin typeface="Arial" panose="020B0604020202020204" pitchFamily="34" charset="0"/>
                <a:cs typeface="Arial" panose="020B0604020202020204" pitchFamily="34" charset="0"/>
              </a:rPr>
              <a:t>(Caliza arrecifal cuaternaria y aluvión: 25,462 km2</a:t>
            </a:r>
          </a:p>
        </p:txBody>
      </p:sp>
      <p:sp>
        <p:nvSpPr>
          <p:cNvPr id="17" name="Título 1">
            <a:extLst>
              <a:ext uri="{FF2B5EF4-FFF2-40B4-BE49-F238E27FC236}">
                <a16:creationId xmlns:a16="http://schemas.microsoft.com/office/drawing/2014/main" id="{139D8FC8-7C2B-4199-9BCB-1293D3CCEFD1}"/>
              </a:ext>
            </a:extLst>
          </p:cNvPr>
          <p:cNvSpPr txBox="1">
            <a:spLocks/>
          </p:cNvSpPr>
          <p:nvPr/>
        </p:nvSpPr>
        <p:spPr>
          <a:xfrm>
            <a:off x="3219974" y="5518201"/>
            <a:ext cx="2919805" cy="12314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DO" sz="1600" b="1" dirty="0">
                <a:solidFill>
                  <a:srgbClr val="002060"/>
                </a:solidFill>
                <a:latin typeface="Arial" panose="020B0604020202020204" pitchFamily="34" charset="0"/>
                <a:cs typeface="Arial" panose="020B0604020202020204" pitchFamily="34" charset="0"/>
              </a:rPr>
              <a:t>Acuíferos con extensión reducida</a:t>
            </a:r>
            <a:r>
              <a:rPr lang="es-DO" sz="1600" dirty="0">
                <a:solidFill>
                  <a:srgbClr val="002060"/>
                </a:solidFill>
                <a:latin typeface="Arial" panose="020B0604020202020204" pitchFamily="34" charset="0"/>
                <a:cs typeface="Arial" panose="020B0604020202020204" pitchFamily="34" charset="0"/>
              </a:rPr>
              <a:t>: </a:t>
            </a:r>
            <a:r>
              <a:rPr lang="es-DO" sz="1600" dirty="0">
                <a:solidFill>
                  <a:srgbClr val="C00000"/>
                </a:solidFill>
                <a:latin typeface="Arial" panose="020B0604020202020204" pitchFamily="34" charset="0"/>
                <a:cs typeface="Arial" panose="020B0604020202020204" pitchFamily="34" charset="0"/>
              </a:rPr>
              <a:t>sedimentos terciarios, areniscas, conglomerados, calizas con lutitas 3,239 km2</a:t>
            </a:r>
          </a:p>
        </p:txBody>
      </p:sp>
      <p:sp>
        <p:nvSpPr>
          <p:cNvPr id="20" name="Rectángulo 19">
            <a:extLst>
              <a:ext uri="{FF2B5EF4-FFF2-40B4-BE49-F238E27FC236}">
                <a16:creationId xmlns:a16="http://schemas.microsoft.com/office/drawing/2014/main" id="{A8994982-B1FC-4D58-B9F4-7540F6432214}"/>
              </a:ext>
            </a:extLst>
          </p:cNvPr>
          <p:cNvSpPr/>
          <p:nvPr/>
        </p:nvSpPr>
        <p:spPr>
          <a:xfrm>
            <a:off x="4470311" y="-90107"/>
            <a:ext cx="3403760" cy="6148090"/>
          </a:xfrm>
          <a:prstGeom prst="rect">
            <a:avLst/>
          </a:prstGeom>
          <a:noFill/>
          <a:ln>
            <a:noFill/>
          </a:ln>
          <a:sp3d/>
        </p:spPr>
        <p:style>
          <a:lnRef idx="2">
            <a:scrgbClr r="0" g="0" b="0"/>
          </a:lnRef>
          <a:fillRef idx="1">
            <a:scrgbClr r="0" g="0" b="0"/>
          </a:fillRef>
          <a:effectRef idx="0">
            <a:schemeClr val="accent1">
              <a:shade val="50000"/>
              <a:hueOff val="242034"/>
              <a:satOff val="-4515"/>
              <a:lumOff val="42599"/>
              <a:alphaOff val="0"/>
            </a:schemeClr>
          </a:effectRef>
          <a:fontRef idx="minor">
            <a:schemeClr val="lt1"/>
          </a:fontRef>
        </p:style>
      </p:sp>
      <p:sp>
        <p:nvSpPr>
          <p:cNvPr id="3" name="Rectángulo 2">
            <a:extLst>
              <a:ext uri="{FF2B5EF4-FFF2-40B4-BE49-F238E27FC236}">
                <a16:creationId xmlns:a16="http://schemas.microsoft.com/office/drawing/2014/main" id="{D33DA57C-FBFF-4C2E-A6E5-BAFA9FEB8875}"/>
              </a:ext>
            </a:extLst>
          </p:cNvPr>
          <p:cNvSpPr/>
          <p:nvPr/>
        </p:nvSpPr>
        <p:spPr>
          <a:xfrm>
            <a:off x="145989" y="5515772"/>
            <a:ext cx="2448808" cy="123140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8" name="Título 1">
            <a:extLst>
              <a:ext uri="{FF2B5EF4-FFF2-40B4-BE49-F238E27FC236}">
                <a16:creationId xmlns:a16="http://schemas.microsoft.com/office/drawing/2014/main" id="{36859364-4558-453C-A154-1DE99E72FD6F}"/>
              </a:ext>
            </a:extLst>
          </p:cNvPr>
          <p:cNvSpPr txBox="1">
            <a:spLocks/>
          </p:cNvSpPr>
          <p:nvPr/>
        </p:nvSpPr>
        <p:spPr>
          <a:xfrm>
            <a:off x="86048" y="5704779"/>
            <a:ext cx="2593130" cy="853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DO" sz="1600" b="1" dirty="0">
                <a:solidFill>
                  <a:srgbClr val="002060"/>
                </a:solidFill>
                <a:latin typeface="Arial" panose="020B0604020202020204" pitchFamily="34" charset="0"/>
                <a:cs typeface="Arial" panose="020B0604020202020204" pitchFamily="34" charset="0"/>
              </a:rPr>
              <a:t>Acuíferos locales</a:t>
            </a:r>
            <a:r>
              <a:rPr lang="es-DO" sz="1600" dirty="0">
                <a:solidFill>
                  <a:srgbClr val="002060"/>
                </a:solidFill>
                <a:latin typeface="Arial" panose="020B0604020202020204" pitchFamily="34" charset="0"/>
                <a:cs typeface="Arial" panose="020B0604020202020204" pitchFamily="34" charset="0"/>
              </a:rPr>
              <a:t>: </a:t>
            </a:r>
          </a:p>
          <a:p>
            <a:r>
              <a:rPr lang="es-DO" sz="1600" dirty="0">
                <a:solidFill>
                  <a:srgbClr val="C00000"/>
                </a:solidFill>
                <a:latin typeface="Arial" panose="020B0604020202020204" pitchFamily="34" charset="0"/>
                <a:cs typeface="Arial" panose="020B0604020202020204" pitchFamily="34" charset="0"/>
              </a:rPr>
              <a:t>(lentes de material aluvial entre capas de arcilla, zonas de fallas en rocas ígneas) 19,810 km2</a:t>
            </a:r>
          </a:p>
        </p:txBody>
      </p:sp>
    </p:spTree>
    <p:extLst>
      <p:ext uri="{BB962C8B-B14F-4D97-AF65-F5344CB8AC3E}">
        <p14:creationId xmlns:p14="http://schemas.microsoft.com/office/powerpoint/2010/main" val="4104813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2277698661"/>
              </p:ext>
            </p:extLst>
          </p:nvPr>
        </p:nvGraphicFramePr>
        <p:xfrm>
          <a:off x="0" y="525294"/>
          <a:ext cx="9105788" cy="5807412"/>
        </p:xfrm>
        <a:graphic>
          <a:graphicData uri="http://schemas.openxmlformats.org/presentationml/2006/ole">
            <mc:AlternateContent xmlns:mc="http://schemas.openxmlformats.org/markup-compatibility/2006">
              <mc:Choice xmlns:v="urn:schemas-microsoft-com:vml" Requires="v">
                <p:oleObj spid="_x0000_s2267" name="Fotografía de Photo Editor" r:id="rId3" imgW="32457143" imgH="21485714" progId="MSPhotoEd.3">
                  <p:embed/>
                </p:oleObj>
              </mc:Choice>
              <mc:Fallback>
                <p:oleObj name="Fotografía de Photo Editor" r:id="rId3" imgW="32457143" imgH="21485714" progId="MSPhotoEd.3">
                  <p:embed/>
                  <p:pic>
                    <p:nvPicPr>
                      <p:cNvPr id="4" name="3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294"/>
                        <a:ext cx="9105788" cy="5807412"/>
                      </a:xfrm>
                      <a:prstGeom prst="rect">
                        <a:avLst/>
                      </a:prstGeom>
                      <a:noFill/>
                      <a:ln>
                        <a:noFill/>
                      </a:ln>
                      <a:effectLst/>
                    </p:spPr>
                  </p:pic>
                </p:oleObj>
              </mc:Fallback>
            </mc:AlternateContent>
          </a:graphicData>
        </a:graphic>
      </p:graphicFrame>
      <p:sp>
        <p:nvSpPr>
          <p:cNvPr id="6" name="Title 1">
            <a:extLst>
              <a:ext uri="{FF2B5EF4-FFF2-40B4-BE49-F238E27FC236}">
                <a16:creationId xmlns:a16="http://schemas.microsoft.com/office/drawing/2014/main" id="{AC0971B4-5682-4BA7-A319-FBBBBCDD1646}"/>
              </a:ext>
            </a:extLst>
          </p:cNvPr>
          <p:cNvSpPr txBox="1">
            <a:spLocks/>
          </p:cNvSpPr>
          <p:nvPr/>
        </p:nvSpPr>
        <p:spPr>
          <a:xfrm>
            <a:off x="0" y="-204716"/>
            <a:ext cx="9144000" cy="559672"/>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sp>
        <p:nvSpPr>
          <p:cNvPr id="7" name="1 Título">
            <a:extLst>
              <a:ext uri="{FF2B5EF4-FFF2-40B4-BE49-F238E27FC236}">
                <a16:creationId xmlns:a16="http://schemas.microsoft.com/office/drawing/2014/main" id="{FA63FD0C-1ADC-4BEA-80BC-6FF9E2803BC8}"/>
              </a:ext>
            </a:extLst>
          </p:cNvPr>
          <p:cNvSpPr txBox="1">
            <a:spLocks/>
          </p:cNvSpPr>
          <p:nvPr/>
        </p:nvSpPr>
        <p:spPr>
          <a:xfrm>
            <a:off x="2627784" y="-167838"/>
            <a:ext cx="2664297" cy="5227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lumMod val="75000"/>
                  </a:schemeClr>
                </a:solidFill>
              </a:rPr>
              <a:t>Intrusion salina </a:t>
            </a:r>
            <a:endParaRPr lang="es-DO" sz="2400" dirty="0">
              <a:solidFill>
                <a:schemeClr val="tx2">
                  <a:lumMod val="75000"/>
                </a:schemeClr>
              </a:solidFill>
            </a:endParaRPr>
          </a:p>
        </p:txBody>
      </p:sp>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8296" y="-223111"/>
            <a:ext cx="1075704" cy="5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173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a:extLst>
              <a:ext uri="{FF2B5EF4-FFF2-40B4-BE49-F238E27FC236}">
                <a16:creationId xmlns:a16="http://schemas.microsoft.com/office/drawing/2014/main" id="{97F52F6E-7C10-4A38-ABAA-479BDC6C28B4}"/>
              </a:ext>
            </a:extLst>
          </p:cNvPr>
          <p:cNvSpPr>
            <a:spLocks noGrp="1"/>
          </p:cNvSpPr>
          <p:nvPr>
            <p:ph type="ctrTitle"/>
          </p:nvPr>
        </p:nvSpPr>
        <p:spPr>
          <a:xfrm>
            <a:off x="356356" y="14068"/>
            <a:ext cx="8608131" cy="894652"/>
          </a:xfrm>
        </p:spPr>
        <p:txBody>
          <a:bodyPr>
            <a:noAutofit/>
          </a:bodyPr>
          <a:lstStyle/>
          <a:p>
            <a:pPr algn="ctr"/>
            <a:r>
              <a:rPr lang="es-DO" altLang="en-US" sz="2000" b="1" dirty="0">
                <a:latin typeface="Arial" panose="020B0604020202020204" pitchFamily="34" charset="0"/>
                <a:cs typeface="Arial" panose="020B0604020202020204" pitchFamily="34" charset="0"/>
              </a:rPr>
              <a:t>Mapa General de Derechos Mineros</a:t>
            </a:r>
            <a:br>
              <a:rPr lang="es-DO" altLang="en-US" sz="2000" b="1" dirty="0">
                <a:latin typeface="Arial" panose="020B0604020202020204" pitchFamily="34" charset="0"/>
                <a:cs typeface="Arial" panose="020B0604020202020204" pitchFamily="34" charset="0"/>
              </a:rPr>
            </a:br>
            <a:r>
              <a:rPr lang="es-DO" altLang="en-US" sz="2000" b="1" dirty="0">
                <a:latin typeface="Arial" panose="020B0604020202020204" pitchFamily="34" charset="0"/>
                <a:cs typeface="Arial" panose="020B0604020202020204" pitchFamily="34" charset="0"/>
              </a:rPr>
              <a:t>Parques y Áreas Protegidas</a:t>
            </a:r>
            <a:br>
              <a:rPr lang="es-DO" altLang="en-US" sz="2000" b="1" dirty="0">
                <a:latin typeface="Arial" panose="020B0604020202020204" pitchFamily="34" charset="0"/>
                <a:cs typeface="Arial" panose="020B0604020202020204" pitchFamily="34" charset="0"/>
              </a:rPr>
            </a:br>
            <a:r>
              <a:rPr lang="es-DO" altLang="en-US" sz="2000" b="1" dirty="0">
                <a:latin typeface="Arial" panose="020B0604020202020204" pitchFamily="34" charset="0"/>
                <a:cs typeface="Arial" panose="020B0604020202020204" pitchFamily="34" charset="0"/>
              </a:rPr>
              <a:t>Julio 2014</a:t>
            </a:r>
          </a:p>
        </p:txBody>
      </p:sp>
      <p:sp>
        <p:nvSpPr>
          <p:cNvPr id="12291" name="2 Subtítulo">
            <a:extLst>
              <a:ext uri="{FF2B5EF4-FFF2-40B4-BE49-F238E27FC236}">
                <a16:creationId xmlns:a16="http://schemas.microsoft.com/office/drawing/2014/main" id="{8B637852-2B9C-4367-89FD-AEDCC87D17B0}"/>
              </a:ext>
            </a:extLst>
          </p:cNvPr>
          <p:cNvSpPr>
            <a:spLocks noGrp="1"/>
          </p:cNvSpPr>
          <p:nvPr>
            <p:ph type="subTitle" idx="1"/>
          </p:nvPr>
        </p:nvSpPr>
        <p:spPr/>
        <p:txBody>
          <a:bodyPr/>
          <a:lstStyle/>
          <a:p>
            <a:endParaRPr lang="es-DO" altLang="en-US"/>
          </a:p>
        </p:txBody>
      </p:sp>
      <p:pic>
        <p:nvPicPr>
          <p:cNvPr id="12292" name="Picture 2">
            <a:extLst>
              <a:ext uri="{FF2B5EF4-FFF2-40B4-BE49-F238E27FC236}">
                <a16:creationId xmlns:a16="http://schemas.microsoft.com/office/drawing/2014/main" id="{2F1DFE97-4179-47D0-93AB-23DF72657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633836" cy="523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549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88D42B4F-7A62-4D58-9D3A-7A9337EF3BBF}"/>
              </a:ext>
            </a:extLst>
          </p:cNvPr>
          <p:cNvSpPr txBox="1">
            <a:spLocks noChangeArrowheads="1"/>
          </p:cNvSpPr>
          <p:nvPr/>
        </p:nvSpPr>
        <p:spPr bwMode="auto">
          <a:xfrm>
            <a:off x="1619672" y="47993"/>
            <a:ext cx="6335713" cy="40011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n-US" sz="2000" b="1" i="1" dirty="0">
                <a:solidFill>
                  <a:srgbClr val="002060"/>
                </a:solidFill>
              </a:rPr>
              <a:t>GEOLÓGIA DE LA SIERRA DE BAHORUCO</a:t>
            </a:r>
          </a:p>
        </p:txBody>
      </p:sp>
      <p:sp>
        <p:nvSpPr>
          <p:cNvPr id="9219" name="Rectangle 3">
            <a:extLst>
              <a:ext uri="{FF2B5EF4-FFF2-40B4-BE49-F238E27FC236}">
                <a16:creationId xmlns:a16="http://schemas.microsoft.com/office/drawing/2014/main" id="{86863788-EB1B-4CCF-A6C7-5EBF09A2FFAA}"/>
              </a:ext>
            </a:extLst>
          </p:cNvPr>
          <p:cNvSpPr>
            <a:spLocks noChangeArrowheads="1"/>
          </p:cNvSpPr>
          <p:nvPr/>
        </p:nvSpPr>
        <p:spPr bwMode="auto">
          <a:xfrm>
            <a:off x="250825" y="3622675"/>
            <a:ext cx="8569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endParaRPr lang="es-DO" altLang="en-US">
              <a:solidFill>
                <a:schemeClr val="accent2"/>
              </a:solidFill>
            </a:endParaRPr>
          </a:p>
        </p:txBody>
      </p:sp>
      <p:sp>
        <p:nvSpPr>
          <p:cNvPr id="9220" name="Rectangle 4">
            <a:extLst>
              <a:ext uri="{FF2B5EF4-FFF2-40B4-BE49-F238E27FC236}">
                <a16:creationId xmlns:a16="http://schemas.microsoft.com/office/drawing/2014/main" id="{9D00CCE0-001F-46DB-9818-AB6097BB0B06}"/>
              </a:ext>
            </a:extLst>
          </p:cNvPr>
          <p:cNvSpPr>
            <a:spLocks noChangeArrowheads="1"/>
          </p:cNvSpPr>
          <p:nvPr/>
        </p:nvSpPr>
        <p:spPr bwMode="auto">
          <a:xfrm>
            <a:off x="430213" y="606793"/>
            <a:ext cx="82819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endParaRPr lang="es-ES" altLang="en-US" sz="2000" b="1" dirty="0">
              <a:solidFill>
                <a:srgbClr val="002060"/>
              </a:solidFill>
            </a:endParaRPr>
          </a:p>
          <a:p>
            <a:pPr algn="just" eaLnBrk="1" hangingPunct="1"/>
            <a:r>
              <a:rPr lang="es-ES" altLang="en-US" sz="2000" dirty="0">
                <a:solidFill>
                  <a:srgbClr val="002060"/>
                </a:solidFill>
              </a:rPr>
              <a:t>• Corresponde a un potente conjunto (superior a los 500 m.) de </a:t>
            </a:r>
            <a:r>
              <a:rPr lang="es-ES" altLang="en-US" sz="2000" b="1" dirty="0">
                <a:solidFill>
                  <a:srgbClr val="002060"/>
                </a:solidFill>
              </a:rPr>
              <a:t>sedimentos calcáreos marinos del Cenozoico (Eoceno-Mioceno),</a:t>
            </a:r>
            <a:r>
              <a:rPr lang="es-ES" altLang="en-US" sz="2000" dirty="0">
                <a:solidFill>
                  <a:srgbClr val="002060"/>
                </a:solidFill>
              </a:rPr>
              <a:t> depositados sobre un complejo </a:t>
            </a:r>
            <a:r>
              <a:rPr lang="es-ES" altLang="en-US" sz="2000" b="1" dirty="0">
                <a:solidFill>
                  <a:srgbClr val="002060"/>
                </a:solidFill>
              </a:rPr>
              <a:t>basamento de rocas ígneas</a:t>
            </a:r>
            <a:r>
              <a:rPr lang="es-ES" altLang="en-US" sz="2000" dirty="0">
                <a:solidFill>
                  <a:srgbClr val="002060"/>
                </a:solidFill>
              </a:rPr>
              <a:t> de edad cretácica. </a:t>
            </a:r>
          </a:p>
        </p:txBody>
      </p:sp>
      <p:pic>
        <p:nvPicPr>
          <p:cNvPr id="9221" name="Picture 5" descr="Sierra de Bahoruco_01">
            <a:extLst>
              <a:ext uri="{FF2B5EF4-FFF2-40B4-BE49-F238E27FC236}">
                <a16:creationId xmlns:a16="http://schemas.microsoft.com/office/drawing/2014/main" id="{EE00CC4F-7ADF-47CA-B2A7-DE603183E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2328863"/>
            <a:ext cx="442753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a:extLst>
              <a:ext uri="{FF2B5EF4-FFF2-40B4-BE49-F238E27FC236}">
                <a16:creationId xmlns:a16="http://schemas.microsoft.com/office/drawing/2014/main" id="{F322DBDF-50AD-4AE3-A9B8-C72CA55572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135588" y="2912940"/>
            <a:ext cx="4127926" cy="295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246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CB62DB3-FF80-489E-8850-5157B9BCCDD0}"/>
              </a:ext>
            </a:extLst>
          </p:cNvPr>
          <p:cNvSpPr txBox="1">
            <a:spLocks/>
          </p:cNvSpPr>
          <p:nvPr/>
        </p:nvSpPr>
        <p:spPr>
          <a:xfrm>
            <a:off x="0" y="10173"/>
            <a:ext cx="9144000" cy="920208"/>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sp>
        <p:nvSpPr>
          <p:cNvPr id="27650" name="1 Título">
            <a:extLst>
              <a:ext uri="{FF2B5EF4-FFF2-40B4-BE49-F238E27FC236}">
                <a16:creationId xmlns:a16="http://schemas.microsoft.com/office/drawing/2014/main" id="{0A9DF0B7-A0E1-48E3-B114-42F9A49DC274}"/>
              </a:ext>
            </a:extLst>
          </p:cNvPr>
          <p:cNvSpPr>
            <a:spLocks noGrp="1"/>
          </p:cNvSpPr>
          <p:nvPr>
            <p:ph type="title"/>
          </p:nvPr>
        </p:nvSpPr>
        <p:spPr>
          <a:xfrm>
            <a:off x="446305" y="947547"/>
            <a:ext cx="3677053" cy="2832823"/>
          </a:xfrm>
        </p:spPr>
        <p:txBody>
          <a:bodyPr>
            <a:noAutofit/>
          </a:bodyPr>
          <a:lstStyle/>
          <a:p>
            <a:pPr algn="l"/>
            <a:r>
              <a:rPr lang="es-DO" altLang="en-US" sz="2400" b="1" dirty="0">
                <a:solidFill>
                  <a:schemeClr val="tx1"/>
                </a:solidFill>
                <a:latin typeface="Arial" panose="020B0604020202020204" pitchFamily="34" charset="0"/>
                <a:cs typeface="Arial" panose="020B0604020202020204" pitchFamily="34" charset="0"/>
              </a:rPr>
              <a:t>65 % del área de la Provincia son Parques Nacionales.</a:t>
            </a:r>
            <a:br>
              <a:rPr lang="es-DO" altLang="en-US" sz="2400" b="1" dirty="0">
                <a:solidFill>
                  <a:schemeClr val="tx1"/>
                </a:solidFill>
                <a:latin typeface="Arial" panose="020B0604020202020204" pitchFamily="34" charset="0"/>
                <a:cs typeface="Arial" panose="020B0604020202020204" pitchFamily="34" charset="0"/>
              </a:rPr>
            </a:br>
            <a:br>
              <a:rPr lang="es-DO" altLang="en-US" sz="2400" b="1" dirty="0">
                <a:solidFill>
                  <a:schemeClr val="tx1"/>
                </a:solidFill>
                <a:latin typeface="Arial" panose="020B0604020202020204" pitchFamily="34" charset="0"/>
                <a:cs typeface="Arial" panose="020B0604020202020204" pitchFamily="34" charset="0"/>
              </a:rPr>
            </a:br>
            <a:r>
              <a:rPr lang="es-DO" altLang="en-US" sz="2400" b="1" dirty="0">
                <a:solidFill>
                  <a:schemeClr val="tx1"/>
                </a:solidFill>
                <a:latin typeface="Arial" panose="020B0604020202020204" pitchFamily="34" charset="0"/>
                <a:cs typeface="Arial" panose="020B0604020202020204" pitchFamily="34" charset="0"/>
              </a:rPr>
              <a:t>35 % Para el desarrollo de la Provincia</a:t>
            </a:r>
          </a:p>
        </p:txBody>
      </p:sp>
      <p:sp>
        <p:nvSpPr>
          <p:cNvPr id="4" name="1 Título">
            <a:extLst>
              <a:ext uri="{FF2B5EF4-FFF2-40B4-BE49-F238E27FC236}">
                <a16:creationId xmlns:a16="http://schemas.microsoft.com/office/drawing/2014/main" id="{2630D7B1-6686-41AD-A8EC-5785C84E40A3}"/>
              </a:ext>
            </a:extLst>
          </p:cNvPr>
          <p:cNvSpPr txBox="1">
            <a:spLocks/>
          </p:cNvSpPr>
          <p:nvPr/>
        </p:nvSpPr>
        <p:spPr>
          <a:xfrm>
            <a:off x="-468604" y="262835"/>
            <a:ext cx="9144000" cy="4591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DO" sz="2000" b="1" dirty="0">
                <a:solidFill>
                  <a:srgbClr val="002060"/>
                </a:solidFill>
              </a:rPr>
              <a:t> </a:t>
            </a:r>
            <a:r>
              <a:rPr lang="es-DO" sz="2800" b="1" dirty="0">
                <a:solidFill>
                  <a:srgbClr val="002060"/>
                </a:solidFill>
                <a:latin typeface="Arial" panose="020B0604020202020204" pitchFamily="34" charset="0"/>
                <a:cs typeface="Arial" panose="020B0604020202020204" pitchFamily="34" charset="0"/>
              </a:rPr>
              <a:t>Provincia Pedernales Parques Nacionales y el Patrimonio Geológico</a:t>
            </a:r>
          </a:p>
        </p:txBody>
      </p:sp>
      <p:sp>
        <p:nvSpPr>
          <p:cNvPr id="5" name="12 Rectángulo redondeado">
            <a:extLst>
              <a:ext uri="{FF2B5EF4-FFF2-40B4-BE49-F238E27FC236}">
                <a16:creationId xmlns:a16="http://schemas.microsoft.com/office/drawing/2014/main" id="{1135F054-D5EA-4B5F-9797-E0D69BC88070}"/>
              </a:ext>
            </a:extLst>
          </p:cNvPr>
          <p:cNvSpPr/>
          <p:nvPr/>
        </p:nvSpPr>
        <p:spPr>
          <a:xfrm>
            <a:off x="7236296" y="3881098"/>
            <a:ext cx="898009" cy="550285"/>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Área para desarrollo</a:t>
            </a:r>
          </a:p>
        </p:txBody>
      </p:sp>
      <p:sp>
        <p:nvSpPr>
          <p:cNvPr id="12" name="1 Título">
            <a:extLst>
              <a:ext uri="{FF2B5EF4-FFF2-40B4-BE49-F238E27FC236}">
                <a16:creationId xmlns:a16="http://schemas.microsoft.com/office/drawing/2014/main" id="{EDA5D7A4-7276-4A9E-8907-F3309F77E325}"/>
              </a:ext>
            </a:extLst>
          </p:cNvPr>
          <p:cNvSpPr txBox="1">
            <a:spLocks/>
          </p:cNvSpPr>
          <p:nvPr/>
        </p:nvSpPr>
        <p:spPr>
          <a:xfrm>
            <a:off x="313061" y="3743952"/>
            <a:ext cx="3677054" cy="2870757"/>
          </a:xfrm>
          <a:prstGeom prst="rect">
            <a:avLst/>
          </a:prstGeom>
          <a:solidFill>
            <a:schemeClr val="accent3">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DO" altLang="en-US" sz="2000" b="1" dirty="0">
                <a:solidFill>
                  <a:srgbClr val="C00000"/>
                </a:solidFill>
                <a:latin typeface="Arial" panose="020B0604020202020204" pitchFamily="34" charset="0"/>
                <a:cs typeface="Arial" panose="020B0604020202020204" pitchFamily="34" charset="0"/>
              </a:rPr>
              <a:t>Área total de la provincia: 2,042.40 km2</a:t>
            </a:r>
            <a:br>
              <a:rPr lang="es-DO" altLang="en-US" sz="2000" b="1" dirty="0">
                <a:solidFill>
                  <a:srgbClr val="C00000"/>
                </a:solidFill>
                <a:latin typeface="Arial" panose="020B0604020202020204" pitchFamily="34" charset="0"/>
                <a:cs typeface="Arial" panose="020B0604020202020204" pitchFamily="34" charset="0"/>
              </a:rPr>
            </a:br>
            <a:br>
              <a:rPr lang="es-DO" altLang="en-US" sz="2000" b="1" dirty="0">
                <a:solidFill>
                  <a:srgbClr val="C00000"/>
                </a:solidFill>
                <a:latin typeface="Arial" panose="020B0604020202020204" pitchFamily="34" charset="0"/>
                <a:cs typeface="Arial" panose="020B0604020202020204" pitchFamily="34" charset="0"/>
              </a:rPr>
            </a:br>
            <a:r>
              <a:rPr lang="es-DO" altLang="en-US" sz="2000" b="1" dirty="0">
                <a:solidFill>
                  <a:srgbClr val="C00000"/>
                </a:solidFill>
                <a:latin typeface="Arial" panose="020B0604020202020204" pitchFamily="34" charset="0"/>
                <a:cs typeface="Arial" panose="020B0604020202020204" pitchFamily="34" charset="0"/>
              </a:rPr>
              <a:t>Parque Nacional “Jaragua” </a:t>
            </a:r>
          </a:p>
          <a:p>
            <a:pPr algn="l"/>
            <a:r>
              <a:rPr lang="es-DO" altLang="en-US" sz="2000" b="1" dirty="0">
                <a:solidFill>
                  <a:srgbClr val="C00000"/>
                </a:solidFill>
                <a:latin typeface="Arial" panose="020B0604020202020204" pitchFamily="34" charset="0"/>
                <a:cs typeface="Arial" panose="020B0604020202020204" pitchFamily="34" charset="0"/>
              </a:rPr>
              <a:t>710.46 km2</a:t>
            </a:r>
          </a:p>
          <a:p>
            <a:pPr algn="l"/>
            <a:endParaRPr lang="es-DO" altLang="en-US" sz="2000" b="1" dirty="0">
              <a:solidFill>
                <a:srgbClr val="C00000"/>
              </a:solidFill>
              <a:latin typeface="Arial" panose="020B0604020202020204" pitchFamily="34" charset="0"/>
              <a:cs typeface="Arial" panose="020B0604020202020204" pitchFamily="34" charset="0"/>
            </a:endParaRPr>
          </a:p>
          <a:p>
            <a:pPr algn="l"/>
            <a:r>
              <a:rPr lang="es-DO" altLang="en-US" sz="2000" b="1" dirty="0">
                <a:solidFill>
                  <a:srgbClr val="C00000"/>
                </a:solidFill>
                <a:latin typeface="Arial" panose="020B0604020202020204" pitchFamily="34" charset="0"/>
                <a:cs typeface="Arial" panose="020B0604020202020204" pitchFamily="34" charset="0"/>
              </a:rPr>
              <a:t>Parque Nacional “Sierra de Bahoruco” 628.48 km2</a:t>
            </a:r>
          </a:p>
        </p:txBody>
      </p:sp>
      <p:grpSp>
        <p:nvGrpSpPr>
          <p:cNvPr id="11" name="Grupo 10">
            <a:extLst>
              <a:ext uri="{FF2B5EF4-FFF2-40B4-BE49-F238E27FC236}">
                <a16:creationId xmlns:a16="http://schemas.microsoft.com/office/drawing/2014/main" id="{8B854463-F88A-47B1-A313-73A12BC4FA5C}"/>
              </a:ext>
            </a:extLst>
          </p:cNvPr>
          <p:cNvGrpSpPr/>
          <p:nvPr/>
        </p:nvGrpSpPr>
        <p:grpSpPr>
          <a:xfrm>
            <a:off x="4123358" y="1092544"/>
            <a:ext cx="4836011" cy="5577107"/>
            <a:chOff x="4081427" y="955399"/>
            <a:chExt cx="4836011" cy="5577107"/>
          </a:xfrm>
        </p:grpSpPr>
        <p:pic>
          <p:nvPicPr>
            <p:cNvPr id="27651" name="Picture 2">
              <a:extLst>
                <a:ext uri="{FF2B5EF4-FFF2-40B4-BE49-F238E27FC236}">
                  <a16:creationId xmlns:a16="http://schemas.microsoft.com/office/drawing/2014/main" id="{E84E612D-32A2-404C-BCDD-942EF9ECD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139" y="955399"/>
              <a:ext cx="4109299" cy="55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2 Rectángulo redondeado">
              <a:extLst>
                <a:ext uri="{FF2B5EF4-FFF2-40B4-BE49-F238E27FC236}">
                  <a16:creationId xmlns:a16="http://schemas.microsoft.com/office/drawing/2014/main" id="{AB0CFF0F-C925-4A9B-976B-3B1BC9101C0F}"/>
                </a:ext>
              </a:extLst>
            </p:cNvPr>
            <p:cNvSpPr/>
            <p:nvPr/>
          </p:nvSpPr>
          <p:spPr>
            <a:xfrm>
              <a:off x="4081427" y="2363958"/>
              <a:ext cx="882711" cy="558749"/>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Área para desarrollo</a:t>
              </a:r>
            </a:p>
          </p:txBody>
        </p:sp>
        <p:sp>
          <p:nvSpPr>
            <p:cNvPr id="7" name="12 Rectángulo redondeado">
              <a:extLst>
                <a:ext uri="{FF2B5EF4-FFF2-40B4-BE49-F238E27FC236}">
                  <a16:creationId xmlns:a16="http://schemas.microsoft.com/office/drawing/2014/main" id="{D5322647-9069-4774-A317-5F226AC8D7BF}"/>
                </a:ext>
              </a:extLst>
            </p:cNvPr>
            <p:cNvSpPr/>
            <p:nvPr/>
          </p:nvSpPr>
          <p:spPr>
            <a:xfrm>
              <a:off x="4263193" y="3396354"/>
              <a:ext cx="977821" cy="55875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Área para desarrollo</a:t>
              </a:r>
            </a:p>
          </p:txBody>
        </p:sp>
        <p:sp>
          <p:nvSpPr>
            <p:cNvPr id="8" name="12 Rectángulo redondeado">
              <a:extLst>
                <a:ext uri="{FF2B5EF4-FFF2-40B4-BE49-F238E27FC236}">
                  <a16:creationId xmlns:a16="http://schemas.microsoft.com/office/drawing/2014/main" id="{72FB1D31-5F14-4BE0-9454-D4F0435FE188}"/>
                </a:ext>
              </a:extLst>
            </p:cNvPr>
            <p:cNvSpPr/>
            <p:nvPr/>
          </p:nvSpPr>
          <p:spPr>
            <a:xfrm>
              <a:off x="4175497" y="3972270"/>
              <a:ext cx="1166430" cy="417345"/>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s-DO" sz="1200" dirty="0"/>
                <a:t>Municipio de Pedernales</a:t>
              </a:r>
            </a:p>
          </p:txBody>
        </p:sp>
        <p:cxnSp>
          <p:nvCxnSpPr>
            <p:cNvPr id="3" name="Conector recto de flecha 2">
              <a:extLst>
                <a:ext uri="{FF2B5EF4-FFF2-40B4-BE49-F238E27FC236}">
                  <a16:creationId xmlns:a16="http://schemas.microsoft.com/office/drawing/2014/main" id="{A617B721-D619-404B-8110-A1EB7DCDE4A3}"/>
                </a:ext>
              </a:extLst>
            </p:cNvPr>
            <p:cNvCxnSpPr>
              <a:cxnSpLocks/>
            </p:cNvCxnSpPr>
            <p:nvPr/>
          </p:nvCxnSpPr>
          <p:spPr>
            <a:xfrm flipV="1">
              <a:off x="5354295" y="3913311"/>
              <a:ext cx="596839" cy="20867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D1E05733-3C9E-4210-BDEC-303D534C6521}"/>
                </a:ext>
              </a:extLst>
            </p:cNvPr>
            <p:cNvCxnSpPr>
              <a:cxnSpLocks/>
            </p:cNvCxnSpPr>
            <p:nvPr/>
          </p:nvCxnSpPr>
          <p:spPr>
            <a:xfrm flipV="1">
              <a:off x="4950891" y="2139764"/>
              <a:ext cx="489805" cy="31136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7311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C:\Users\user\Desktop\fotos Cartogeo Hojas cabo rojo peder marzo 09\DSCN3065.JPG">
            <a:extLst>
              <a:ext uri="{FF2B5EF4-FFF2-40B4-BE49-F238E27FC236}">
                <a16:creationId xmlns:a16="http://schemas.microsoft.com/office/drawing/2014/main" id="{44461992-2296-439A-8952-AB1C6CF77116}"/>
              </a:ext>
            </a:extLst>
          </p:cNvPr>
          <p:cNvPicPr>
            <a:picLocks noGrp="1" noChangeAspect="1" noChangeArrowheads="1"/>
          </p:cNvPicPr>
          <p:nvPr>
            <p:ph idx="1"/>
          </p:nvPr>
        </p:nvPicPr>
        <p:blipFill>
          <a:blip r:embed="rId2" cstate="print"/>
          <a:srcRect/>
          <a:stretch>
            <a:fillRect/>
          </a:stretch>
        </p:blipFill>
        <p:spPr bwMode="auto">
          <a:xfrm>
            <a:off x="92849" y="202463"/>
            <a:ext cx="2645824" cy="1984369"/>
          </a:xfrm>
          <a:prstGeom prst="rect">
            <a:avLst/>
          </a:prstGeom>
          <a:noFill/>
        </p:spPr>
      </p:pic>
      <p:pic>
        <p:nvPicPr>
          <p:cNvPr id="4" name="Picture 9" descr="Cavernas, karst, calizas pedernales">
            <a:extLst>
              <a:ext uri="{FF2B5EF4-FFF2-40B4-BE49-F238E27FC236}">
                <a16:creationId xmlns:a16="http://schemas.microsoft.com/office/drawing/2014/main" id="{3815D282-E0EE-4473-9745-4E98332B0326}"/>
              </a:ext>
            </a:extLst>
          </p:cNvPr>
          <p:cNvPicPr>
            <a:picLocks noChangeAspect="1" noChangeArrowheads="1"/>
          </p:cNvPicPr>
          <p:nvPr/>
        </p:nvPicPr>
        <p:blipFill>
          <a:blip r:embed="rId3" cstate="print"/>
          <a:srcRect/>
          <a:stretch>
            <a:fillRect/>
          </a:stretch>
        </p:blipFill>
        <p:spPr bwMode="auto">
          <a:xfrm>
            <a:off x="5777545" y="895261"/>
            <a:ext cx="3122533" cy="2084291"/>
          </a:xfrm>
          <a:prstGeom prst="rect">
            <a:avLst/>
          </a:prstGeom>
          <a:noFill/>
        </p:spPr>
      </p:pic>
      <p:sp>
        <p:nvSpPr>
          <p:cNvPr id="5" name="Title 1">
            <a:extLst>
              <a:ext uri="{FF2B5EF4-FFF2-40B4-BE49-F238E27FC236}">
                <a16:creationId xmlns:a16="http://schemas.microsoft.com/office/drawing/2014/main" id="{C6092186-4BDD-4A76-8539-27A7E266E6B2}"/>
              </a:ext>
            </a:extLst>
          </p:cNvPr>
          <p:cNvSpPr txBox="1">
            <a:spLocks noGrp="1"/>
          </p:cNvSpPr>
          <p:nvPr>
            <p:ph type="title"/>
          </p:nvPr>
        </p:nvSpPr>
        <p:spPr>
          <a:xfrm>
            <a:off x="107504" y="4666976"/>
            <a:ext cx="4104456" cy="2215650"/>
          </a:xfrm>
          <a:prstGeom prst="rect">
            <a:avLst/>
          </a:prstGeom>
        </p:spPr>
        <p:txBody>
          <a:bodyPr vert="horz" lIns="68580" tIns="34290" rIns="68580" bIns="34290" rtlCol="0">
            <a:normAutofit fontScale="90000"/>
          </a:bodyPr>
          <a:lstStyle/>
          <a:p>
            <a:pPr algn="ctr"/>
            <a:r>
              <a:rPr lang="es-DO" sz="3100" dirty="0"/>
              <a:t>Cavernas en zona kárstica, playas, bauxita y paisajes impresionantes  de Pedernales</a:t>
            </a:r>
          </a:p>
        </p:txBody>
      </p:sp>
      <p:pic>
        <p:nvPicPr>
          <p:cNvPr id="8" name="Picture 4" descr="C:\Users\user\Desktop\fotos Cartogeo Hojas cabo rojo peder marzo 09\DSCN3051.JPG">
            <a:extLst>
              <a:ext uri="{FF2B5EF4-FFF2-40B4-BE49-F238E27FC236}">
                <a16:creationId xmlns:a16="http://schemas.microsoft.com/office/drawing/2014/main" id="{32493072-066F-44A9-A901-56052EB7BF34}"/>
              </a:ext>
            </a:extLst>
          </p:cNvPr>
          <p:cNvPicPr>
            <a:picLocks noChangeAspect="1" noChangeArrowheads="1"/>
          </p:cNvPicPr>
          <p:nvPr/>
        </p:nvPicPr>
        <p:blipFill>
          <a:blip r:embed="rId4" cstate="print"/>
          <a:srcRect/>
          <a:stretch>
            <a:fillRect/>
          </a:stretch>
        </p:blipFill>
        <p:spPr bwMode="auto">
          <a:xfrm>
            <a:off x="2992657" y="547832"/>
            <a:ext cx="2646152" cy="1984369"/>
          </a:xfrm>
          <a:prstGeom prst="rect">
            <a:avLst/>
          </a:prstGeom>
          <a:noFill/>
          <a:ln w="9525">
            <a:noFill/>
            <a:miter lim="800000"/>
            <a:headEnd/>
            <a:tailEnd/>
          </a:ln>
        </p:spPr>
      </p:pic>
      <p:pic>
        <p:nvPicPr>
          <p:cNvPr id="9" name="Picture 2">
            <a:extLst>
              <a:ext uri="{FF2B5EF4-FFF2-40B4-BE49-F238E27FC236}">
                <a16:creationId xmlns:a16="http://schemas.microsoft.com/office/drawing/2014/main" id="{D6BBBE51-3BDA-4E3F-9CF9-4F8888E884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464" y="2979552"/>
            <a:ext cx="2217983" cy="166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o 1">
            <a:extLst>
              <a:ext uri="{FF2B5EF4-FFF2-40B4-BE49-F238E27FC236}">
                <a16:creationId xmlns:a16="http://schemas.microsoft.com/office/drawing/2014/main" id="{8526FEC5-2EDF-48FA-9DC8-DBD8965E7B86}"/>
              </a:ext>
            </a:extLst>
          </p:cNvPr>
          <p:cNvGrpSpPr/>
          <p:nvPr/>
        </p:nvGrpSpPr>
        <p:grpSpPr>
          <a:xfrm>
            <a:off x="56350" y="2448433"/>
            <a:ext cx="2614843" cy="1961133"/>
            <a:chOff x="56350" y="2448433"/>
            <a:chExt cx="2614843" cy="1961133"/>
          </a:xfrm>
        </p:grpSpPr>
        <p:pic>
          <p:nvPicPr>
            <p:cNvPr id="6" name="Picture 4" descr="C:\Users\user\Desktop\fotos Cartogeo Hojas cabo rojo peder marzo 09\DSCN3035.JPG">
              <a:extLst>
                <a:ext uri="{FF2B5EF4-FFF2-40B4-BE49-F238E27FC236}">
                  <a16:creationId xmlns:a16="http://schemas.microsoft.com/office/drawing/2014/main" id="{C4982E42-DC17-4592-A954-30BB138CD6FE}"/>
                </a:ext>
              </a:extLst>
            </p:cNvPr>
            <p:cNvPicPr>
              <a:picLocks noChangeAspect="1" noChangeArrowheads="1"/>
            </p:cNvPicPr>
            <p:nvPr/>
          </p:nvPicPr>
          <p:blipFill>
            <a:blip r:embed="rId6" cstate="print"/>
            <a:srcRect/>
            <a:stretch>
              <a:fillRect/>
            </a:stretch>
          </p:blipFill>
          <p:spPr bwMode="auto">
            <a:xfrm>
              <a:off x="56350" y="2448433"/>
              <a:ext cx="2614843" cy="1961133"/>
            </a:xfrm>
            <a:prstGeom prst="rect">
              <a:avLst/>
            </a:prstGeom>
            <a:noFill/>
            <a:ln w="9525">
              <a:noFill/>
              <a:miter lim="800000"/>
              <a:headEnd/>
              <a:tailEnd/>
            </a:ln>
          </p:spPr>
        </p:pic>
        <p:sp>
          <p:nvSpPr>
            <p:cNvPr id="10" name="Title 1">
              <a:extLst>
                <a:ext uri="{FF2B5EF4-FFF2-40B4-BE49-F238E27FC236}">
                  <a16:creationId xmlns:a16="http://schemas.microsoft.com/office/drawing/2014/main" id="{4C46DE67-8D7A-405E-BAFF-AA53A5250273}"/>
                </a:ext>
              </a:extLst>
            </p:cNvPr>
            <p:cNvSpPr txBox="1">
              <a:spLocks/>
            </p:cNvSpPr>
            <p:nvPr/>
          </p:nvSpPr>
          <p:spPr>
            <a:xfrm>
              <a:off x="434044" y="2480358"/>
              <a:ext cx="1963433" cy="860551"/>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400" dirty="0">
                  <a:solidFill>
                    <a:srgbClr val="FF0000"/>
                  </a:solidFill>
                </a:rPr>
                <a:t>Antigua mina de Bauxita</a:t>
              </a:r>
            </a:p>
          </p:txBody>
        </p:sp>
      </p:grpSp>
      <p:grpSp>
        <p:nvGrpSpPr>
          <p:cNvPr id="12" name="Grupo 11">
            <a:extLst>
              <a:ext uri="{FF2B5EF4-FFF2-40B4-BE49-F238E27FC236}">
                <a16:creationId xmlns:a16="http://schemas.microsoft.com/office/drawing/2014/main" id="{49D9DB70-8650-403D-9EB7-C4A81826FE0C}"/>
              </a:ext>
            </a:extLst>
          </p:cNvPr>
          <p:cNvGrpSpPr/>
          <p:nvPr/>
        </p:nvGrpSpPr>
        <p:grpSpPr>
          <a:xfrm>
            <a:off x="5223936" y="3765548"/>
            <a:ext cx="3812560" cy="2867159"/>
            <a:chOff x="5319704" y="3334184"/>
            <a:chExt cx="3812560" cy="2867159"/>
          </a:xfrm>
        </p:grpSpPr>
        <p:pic>
          <p:nvPicPr>
            <p:cNvPr id="3" name="Picture 2" descr="C:\Users\user\Desktop\fotos Cartogeo Hojas cabo rojo peder marzo 09\DSCN3049.JPG">
              <a:extLst>
                <a:ext uri="{FF2B5EF4-FFF2-40B4-BE49-F238E27FC236}">
                  <a16:creationId xmlns:a16="http://schemas.microsoft.com/office/drawing/2014/main" id="{429B0FED-0404-42C8-BF50-ED3AF4E3B864}"/>
                </a:ext>
              </a:extLst>
            </p:cNvPr>
            <p:cNvPicPr>
              <a:picLocks noChangeAspect="1" noChangeArrowheads="1"/>
            </p:cNvPicPr>
            <p:nvPr/>
          </p:nvPicPr>
          <p:blipFill>
            <a:blip r:embed="rId7" cstate="print"/>
            <a:srcRect/>
            <a:stretch>
              <a:fillRect/>
            </a:stretch>
          </p:blipFill>
          <p:spPr bwMode="auto">
            <a:xfrm>
              <a:off x="5319704" y="3340909"/>
              <a:ext cx="3812560" cy="2860434"/>
            </a:xfrm>
            <a:prstGeom prst="rect">
              <a:avLst/>
            </a:prstGeom>
            <a:noFill/>
            <a:ln w="9525">
              <a:noFill/>
              <a:miter lim="800000"/>
              <a:headEnd/>
              <a:tailEnd/>
            </a:ln>
          </p:spPr>
        </p:pic>
        <p:sp>
          <p:nvSpPr>
            <p:cNvPr id="11" name="Title 1">
              <a:extLst>
                <a:ext uri="{FF2B5EF4-FFF2-40B4-BE49-F238E27FC236}">
                  <a16:creationId xmlns:a16="http://schemas.microsoft.com/office/drawing/2014/main" id="{05E0DF40-48CF-42DB-87BC-B765C1EB5DB7}"/>
                </a:ext>
              </a:extLst>
            </p:cNvPr>
            <p:cNvSpPr txBox="1">
              <a:spLocks/>
            </p:cNvSpPr>
            <p:nvPr/>
          </p:nvSpPr>
          <p:spPr>
            <a:xfrm>
              <a:off x="5646623" y="3334184"/>
              <a:ext cx="3384376" cy="591078"/>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400" b="1" dirty="0">
                  <a:solidFill>
                    <a:srgbClr val="FF0000"/>
                  </a:solidFill>
                </a:rPr>
                <a:t>Playa </a:t>
              </a:r>
              <a:r>
                <a:rPr lang="es-DO" sz="2400" b="1" dirty="0" err="1">
                  <a:solidFill>
                    <a:srgbClr val="FF0000"/>
                  </a:solidFill>
                </a:rPr>
                <a:t>Bahia</a:t>
              </a:r>
              <a:r>
                <a:rPr lang="es-DO" sz="2400" b="1" dirty="0">
                  <a:solidFill>
                    <a:srgbClr val="FF0000"/>
                  </a:solidFill>
                </a:rPr>
                <a:t> de las Águilas</a:t>
              </a:r>
            </a:p>
          </p:txBody>
        </p:sp>
      </p:grpSp>
    </p:spTree>
    <p:extLst>
      <p:ext uri="{BB962C8B-B14F-4D97-AF65-F5344CB8AC3E}">
        <p14:creationId xmlns:p14="http://schemas.microsoft.com/office/powerpoint/2010/main" val="2759504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56AE7-D09D-4334-AF22-76EF2A7AB7F7}"/>
              </a:ext>
            </a:extLst>
          </p:cNvPr>
          <p:cNvSpPr>
            <a:spLocks noGrp="1"/>
          </p:cNvSpPr>
          <p:nvPr>
            <p:ph type="title"/>
          </p:nvPr>
        </p:nvSpPr>
        <p:spPr>
          <a:xfrm>
            <a:off x="446017" y="131709"/>
            <a:ext cx="8229600" cy="457199"/>
          </a:xfrm>
        </p:spPr>
        <p:txBody>
          <a:bodyPr>
            <a:noAutofit/>
          </a:bodyPr>
          <a:lstStyle/>
          <a:p>
            <a:r>
              <a:rPr lang="es-DO" sz="2800" b="1" dirty="0">
                <a:solidFill>
                  <a:srgbClr val="002060"/>
                </a:solidFill>
              </a:rPr>
              <a:t>Conclusión</a:t>
            </a:r>
          </a:p>
        </p:txBody>
      </p:sp>
      <p:sp>
        <p:nvSpPr>
          <p:cNvPr id="3" name="Marcador de contenido 2">
            <a:extLst>
              <a:ext uri="{FF2B5EF4-FFF2-40B4-BE49-F238E27FC236}">
                <a16:creationId xmlns:a16="http://schemas.microsoft.com/office/drawing/2014/main" id="{02F11BA2-7668-491B-B8E2-93593905AA2F}"/>
              </a:ext>
            </a:extLst>
          </p:cNvPr>
          <p:cNvSpPr>
            <a:spLocks noGrp="1"/>
          </p:cNvSpPr>
          <p:nvPr>
            <p:ph idx="1"/>
          </p:nvPr>
        </p:nvSpPr>
        <p:spPr>
          <a:xfrm>
            <a:off x="323528" y="908720"/>
            <a:ext cx="8629777" cy="5805264"/>
          </a:xfrm>
        </p:spPr>
        <p:txBody>
          <a:bodyPr>
            <a:normAutofit fontScale="85000" lnSpcReduction="10000"/>
          </a:bodyPr>
          <a:lstStyle/>
          <a:p>
            <a:r>
              <a:rPr lang="es-DO" dirty="0">
                <a:solidFill>
                  <a:srgbClr val="002060"/>
                </a:solidFill>
              </a:rPr>
              <a:t>El levantamiento de los Lugares de Interés Geológico son de suma importancia para el conocimiento del Patrimonio Geológico.</a:t>
            </a:r>
          </a:p>
          <a:p>
            <a:endParaRPr lang="es-DO" dirty="0">
              <a:solidFill>
                <a:srgbClr val="002060"/>
              </a:solidFill>
            </a:endParaRPr>
          </a:p>
          <a:p>
            <a:r>
              <a:rPr lang="es-DO" dirty="0">
                <a:solidFill>
                  <a:srgbClr val="002060"/>
                </a:solidFill>
              </a:rPr>
              <a:t>Debe establecerse un protocolo o guía como poder establecer Geoparques en nuestros países.</a:t>
            </a:r>
          </a:p>
          <a:p>
            <a:endParaRPr lang="es-DO" dirty="0">
              <a:solidFill>
                <a:srgbClr val="002060"/>
              </a:solidFill>
            </a:endParaRPr>
          </a:p>
          <a:p>
            <a:r>
              <a:rPr lang="es-DO" dirty="0">
                <a:solidFill>
                  <a:srgbClr val="002060"/>
                </a:solidFill>
              </a:rPr>
              <a:t>El Patrimonio Geológico de Minas antiguas, sitios abandonados por desastres o áreas que no pueden desarrollarse con infraestructuras son importantes.</a:t>
            </a:r>
          </a:p>
          <a:p>
            <a:endParaRPr lang="es-DO" dirty="0">
              <a:solidFill>
                <a:srgbClr val="002060"/>
              </a:solidFill>
            </a:endParaRPr>
          </a:p>
          <a:p>
            <a:r>
              <a:rPr lang="es-DO" dirty="0">
                <a:solidFill>
                  <a:srgbClr val="002060"/>
                </a:solidFill>
              </a:rPr>
              <a:t>La interacción con otras instituciones que representan otras áreas de desarrollo como los institutos de recursos hídricos, energía, suelos, agricultura para levantar los LIG.</a:t>
            </a:r>
          </a:p>
        </p:txBody>
      </p:sp>
    </p:spTree>
    <p:extLst>
      <p:ext uri="{BB962C8B-B14F-4D97-AF65-F5344CB8AC3E}">
        <p14:creationId xmlns:p14="http://schemas.microsoft.com/office/powerpoint/2010/main" val="23298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a:extLst>
              <a:ext uri="{FF2B5EF4-FFF2-40B4-BE49-F238E27FC236}">
                <a16:creationId xmlns:a16="http://schemas.microsoft.com/office/drawing/2014/main" id="{75D003D0-AAC6-473D-99A3-ABBF8120B23E}"/>
              </a:ext>
            </a:extLst>
          </p:cNvPr>
          <p:cNvSpPr/>
          <p:nvPr/>
        </p:nvSpPr>
        <p:spPr>
          <a:xfrm>
            <a:off x="4568167" y="763795"/>
            <a:ext cx="4449762" cy="583355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bg2"/>
              </a:buClr>
              <a:buSzPct val="75000"/>
              <a:defRPr/>
            </a:pPr>
            <a:endParaRPr lang="es-ES_tradnl" b="1" dirty="0">
              <a:solidFill>
                <a:srgbClr val="002060"/>
              </a:solidFill>
              <a:latin typeface="Tahoma" pitchFamily="34" charset="0"/>
              <a:ea typeface="Tahoma" pitchFamily="34" charset="0"/>
              <a:cs typeface="Tahoma" pitchFamily="34" charset="0"/>
            </a:endParaRPr>
          </a:p>
          <a:p>
            <a:pPr marL="285750" indent="-285750" eaLnBrk="1" hangingPunct="1">
              <a:lnSpc>
                <a:spcPct val="90000"/>
              </a:lnSpc>
              <a:spcBef>
                <a:spcPct val="20000"/>
              </a:spcBef>
              <a:buClr>
                <a:schemeClr val="bg2"/>
              </a:buClr>
              <a:buSzPct val="75000"/>
              <a:buFont typeface="Wingdings" pitchFamily="2" charset="2"/>
              <a:buChar char="q"/>
              <a:defRPr/>
            </a:pPr>
            <a:endParaRPr lang="es-ES_tradnl" dirty="0">
              <a:solidFill>
                <a:srgbClr val="002060"/>
              </a:solidFill>
              <a:latin typeface="Tahoma" pitchFamily="34" charset="0"/>
              <a:ea typeface="Tahoma" pitchFamily="34" charset="0"/>
              <a:cs typeface="Tahoma" pitchFamily="34" charset="0"/>
            </a:endParaRPr>
          </a:p>
          <a:p>
            <a:pPr marL="285750" indent="-285750">
              <a:lnSpc>
                <a:spcPct val="90000"/>
              </a:lnSpc>
              <a:spcBef>
                <a:spcPct val="20000"/>
              </a:spcBef>
              <a:buClr>
                <a:schemeClr val="bg2"/>
              </a:buClr>
              <a:buSzPct val="75000"/>
              <a:buFont typeface="Arial" panose="020B0604020202020204" pitchFamily="34" charset="0"/>
              <a:buChar char="•"/>
              <a:defRPr/>
            </a:pPr>
            <a:r>
              <a:rPr lang="es-ES_tradnl" dirty="0">
                <a:solidFill>
                  <a:srgbClr val="002060"/>
                </a:solidFill>
                <a:latin typeface="Tahoma" pitchFamily="34" charset="0"/>
                <a:ea typeface="Tahoma" pitchFamily="34" charset="0"/>
                <a:cs typeface="Tahoma" pitchFamily="34" charset="0"/>
              </a:rPr>
              <a:t>- La Isla Española tiene una extensión de 76,192 Km</a:t>
            </a:r>
            <a:r>
              <a:rPr lang="es-ES_tradnl" baseline="40000" dirty="0">
                <a:solidFill>
                  <a:srgbClr val="002060"/>
                </a:solidFill>
                <a:latin typeface="Tahoma" pitchFamily="34" charset="0"/>
                <a:ea typeface="Tahoma" pitchFamily="34" charset="0"/>
                <a:cs typeface="Tahoma" pitchFamily="34" charset="0"/>
              </a:rPr>
              <a:t>2</a:t>
            </a:r>
            <a:r>
              <a:rPr lang="es-ES_tradnl" dirty="0">
                <a:solidFill>
                  <a:srgbClr val="002060"/>
                </a:solidFill>
                <a:latin typeface="Tahoma" pitchFamily="34" charset="0"/>
                <a:ea typeface="Tahoma" pitchFamily="34" charset="0"/>
                <a:cs typeface="Tahoma" pitchFamily="34" charset="0"/>
              </a:rPr>
              <a:t>.</a:t>
            </a:r>
          </a:p>
          <a:p>
            <a:pPr marL="285750" indent="-285750" eaLnBrk="1" hangingPunct="1">
              <a:lnSpc>
                <a:spcPct val="90000"/>
              </a:lnSpc>
              <a:spcBef>
                <a:spcPct val="20000"/>
              </a:spcBef>
              <a:buClr>
                <a:schemeClr val="bg2"/>
              </a:buClr>
              <a:buSzPct val="75000"/>
              <a:buFont typeface="Arial" panose="020B0604020202020204" pitchFamily="34" charset="0"/>
              <a:buChar char="•"/>
              <a:defRPr/>
            </a:pPr>
            <a:endParaRPr lang="es-ES_tradnl" dirty="0">
              <a:solidFill>
                <a:srgbClr val="002060"/>
              </a:solidFill>
              <a:latin typeface="Tahoma" pitchFamily="34" charset="0"/>
              <a:ea typeface="Tahoma" pitchFamily="34" charset="0"/>
              <a:cs typeface="Tahoma" pitchFamily="34" charset="0"/>
            </a:endParaRPr>
          </a:p>
          <a:p>
            <a:pPr marL="285750" indent="-285750" eaLnBrk="1" hangingPunct="1">
              <a:lnSpc>
                <a:spcPct val="90000"/>
              </a:lnSpc>
              <a:spcBef>
                <a:spcPct val="20000"/>
              </a:spcBef>
              <a:buClr>
                <a:schemeClr val="bg2"/>
              </a:buClr>
              <a:buSzPct val="75000"/>
              <a:buFont typeface="Arial" panose="020B0604020202020204" pitchFamily="34" charset="0"/>
              <a:buChar char="•"/>
              <a:defRPr/>
            </a:pPr>
            <a:r>
              <a:rPr lang="es-ES_tradnl" dirty="0">
                <a:solidFill>
                  <a:srgbClr val="002060"/>
                </a:solidFill>
                <a:latin typeface="Tahoma" pitchFamily="34" charset="0"/>
                <a:ea typeface="Tahoma" pitchFamily="34" charset="0"/>
                <a:cs typeface="Tahoma" pitchFamily="34" charset="0"/>
              </a:rPr>
              <a:t>- Republica Dominicana tiene 48,442 Km</a:t>
            </a:r>
            <a:r>
              <a:rPr lang="es-ES_tradnl" baseline="40000" dirty="0">
                <a:solidFill>
                  <a:srgbClr val="002060"/>
                </a:solidFill>
                <a:latin typeface="Tahoma" pitchFamily="34" charset="0"/>
                <a:ea typeface="Tahoma" pitchFamily="34" charset="0"/>
                <a:cs typeface="Tahoma" pitchFamily="34" charset="0"/>
              </a:rPr>
              <a:t>2</a:t>
            </a:r>
            <a:r>
              <a:rPr lang="es-ES_tradnl" dirty="0">
                <a:solidFill>
                  <a:srgbClr val="002060"/>
                </a:solidFill>
                <a:latin typeface="Tahoma" pitchFamily="34" charset="0"/>
                <a:ea typeface="Tahoma" pitchFamily="34" charset="0"/>
                <a:cs typeface="Tahoma" pitchFamily="34" charset="0"/>
              </a:rPr>
              <a:t>.</a:t>
            </a:r>
          </a:p>
          <a:p>
            <a:pPr marL="285750" indent="-285750" eaLnBrk="1" hangingPunct="1">
              <a:lnSpc>
                <a:spcPct val="90000"/>
              </a:lnSpc>
              <a:spcBef>
                <a:spcPct val="20000"/>
              </a:spcBef>
              <a:buClr>
                <a:schemeClr val="bg2"/>
              </a:buClr>
              <a:buSzPct val="75000"/>
              <a:buFont typeface="Arial" panose="020B0604020202020204" pitchFamily="34" charset="0"/>
              <a:buChar char="•"/>
              <a:defRPr/>
            </a:pPr>
            <a:endParaRPr lang="es-ES_tradnl" dirty="0">
              <a:solidFill>
                <a:srgbClr val="002060"/>
              </a:solidFill>
              <a:latin typeface="Tahoma" pitchFamily="34" charset="0"/>
              <a:ea typeface="Tahoma" pitchFamily="34" charset="0"/>
              <a:cs typeface="Tahoma" pitchFamily="34" charset="0"/>
            </a:endParaRPr>
          </a:p>
          <a:p>
            <a:pPr marL="285750" indent="-285750" eaLnBrk="1" hangingPunct="1">
              <a:lnSpc>
                <a:spcPct val="90000"/>
              </a:lnSpc>
              <a:spcBef>
                <a:spcPct val="20000"/>
              </a:spcBef>
              <a:buClr>
                <a:schemeClr val="bg2"/>
              </a:buClr>
              <a:buSzPct val="75000"/>
              <a:buFont typeface="Wingdings" pitchFamily="2" charset="2"/>
              <a:buChar char="q"/>
              <a:defRPr/>
            </a:pPr>
            <a:r>
              <a:rPr lang="es-ES_tradnl" dirty="0">
                <a:solidFill>
                  <a:srgbClr val="002060"/>
                </a:solidFill>
                <a:latin typeface="Tahoma" pitchFamily="34" charset="0"/>
                <a:ea typeface="Tahoma" pitchFamily="34" charset="0"/>
                <a:cs typeface="Tahoma" pitchFamily="34" charset="0"/>
              </a:rPr>
              <a:t>- 10.0 millones de habitantes.</a:t>
            </a:r>
          </a:p>
          <a:p>
            <a:pPr marL="285750" indent="-285750" eaLnBrk="1" hangingPunct="1">
              <a:lnSpc>
                <a:spcPct val="90000"/>
              </a:lnSpc>
              <a:spcBef>
                <a:spcPct val="20000"/>
              </a:spcBef>
              <a:buClr>
                <a:schemeClr val="bg2"/>
              </a:buClr>
              <a:buSzPct val="75000"/>
              <a:buFont typeface="Wingdings" pitchFamily="2" charset="2"/>
              <a:buChar char="q"/>
              <a:defRPr/>
            </a:pPr>
            <a:endParaRPr lang="es-ES_tradnl" dirty="0">
              <a:solidFill>
                <a:srgbClr val="002060"/>
              </a:solidFill>
              <a:latin typeface="Tahoma" pitchFamily="34" charset="0"/>
              <a:ea typeface="Tahoma" pitchFamily="34" charset="0"/>
              <a:cs typeface="Tahoma" pitchFamily="34" charset="0"/>
            </a:endParaRPr>
          </a:p>
          <a:p>
            <a:pPr marL="285750" indent="-285750" eaLnBrk="1" hangingPunct="1">
              <a:lnSpc>
                <a:spcPct val="90000"/>
              </a:lnSpc>
              <a:spcBef>
                <a:spcPct val="20000"/>
              </a:spcBef>
              <a:buClr>
                <a:schemeClr val="bg2"/>
              </a:buClr>
              <a:buSzPct val="75000"/>
              <a:buFont typeface="Wingdings" pitchFamily="2" charset="2"/>
              <a:buChar char="q"/>
              <a:defRPr/>
            </a:pPr>
            <a:r>
              <a:rPr lang="es-ES_tradnl" dirty="0">
                <a:solidFill>
                  <a:srgbClr val="002060"/>
                </a:solidFill>
                <a:latin typeface="Tahoma" pitchFamily="34" charset="0"/>
                <a:ea typeface="Tahoma" pitchFamily="34" charset="0"/>
                <a:cs typeface="Tahoma" pitchFamily="34" charset="0"/>
              </a:rPr>
              <a:t>-Tiene montanas, valles, playas, áreas protegidas y parques con 30 % del territorio.</a:t>
            </a:r>
          </a:p>
          <a:p>
            <a:pPr marL="285750" indent="-285750" eaLnBrk="1" hangingPunct="1">
              <a:lnSpc>
                <a:spcPct val="90000"/>
              </a:lnSpc>
              <a:spcBef>
                <a:spcPct val="20000"/>
              </a:spcBef>
              <a:buClr>
                <a:schemeClr val="bg2"/>
              </a:buClr>
              <a:buSzPct val="75000"/>
              <a:buFont typeface="Wingdings" pitchFamily="2" charset="2"/>
              <a:buChar char="q"/>
              <a:defRPr/>
            </a:pPr>
            <a:endParaRPr lang="es-ES_tradnl" dirty="0">
              <a:solidFill>
                <a:srgbClr val="002060"/>
              </a:solidFill>
              <a:latin typeface="Tahoma" pitchFamily="34" charset="0"/>
              <a:ea typeface="Tahoma" pitchFamily="34" charset="0"/>
              <a:cs typeface="Tahoma" pitchFamily="34" charset="0"/>
            </a:endParaRPr>
          </a:p>
          <a:p>
            <a:pPr marL="285750" indent="-285750" eaLnBrk="1" hangingPunct="1">
              <a:lnSpc>
                <a:spcPct val="90000"/>
              </a:lnSpc>
              <a:spcBef>
                <a:spcPct val="20000"/>
              </a:spcBef>
              <a:buClr>
                <a:schemeClr val="bg2"/>
              </a:buClr>
              <a:buSzPct val="75000"/>
              <a:buFont typeface="Wingdings" pitchFamily="2" charset="2"/>
              <a:buChar char="q"/>
              <a:defRPr/>
            </a:pPr>
            <a:r>
              <a:rPr lang="fr-FR" dirty="0">
                <a:solidFill>
                  <a:srgbClr val="002060"/>
                </a:solidFill>
                <a:latin typeface="Tahoma" pitchFamily="34" charset="0"/>
                <a:ea typeface="Tahoma" pitchFamily="34" charset="0"/>
                <a:cs typeface="Tahoma" pitchFamily="34" charset="0"/>
              </a:rPr>
              <a:t>- </a:t>
            </a:r>
            <a:r>
              <a:rPr lang="fr-FR" dirty="0" err="1">
                <a:solidFill>
                  <a:srgbClr val="002060"/>
                </a:solidFill>
                <a:latin typeface="Tahoma" pitchFamily="34" charset="0"/>
                <a:ea typeface="Tahoma" pitchFamily="34" charset="0"/>
                <a:cs typeface="Tahoma" pitchFamily="34" charset="0"/>
              </a:rPr>
              <a:t>Tiene</a:t>
            </a:r>
            <a:r>
              <a:rPr lang="fr-FR" dirty="0">
                <a:solidFill>
                  <a:srgbClr val="002060"/>
                </a:solidFill>
                <a:latin typeface="Tahoma" pitchFamily="34" charset="0"/>
                <a:ea typeface="Tahoma" pitchFamily="34" charset="0"/>
                <a:cs typeface="Tahoma" pitchFamily="34" charset="0"/>
              </a:rPr>
              <a:t> la </a:t>
            </a:r>
            <a:r>
              <a:rPr lang="fr-FR" dirty="0" err="1">
                <a:solidFill>
                  <a:srgbClr val="002060"/>
                </a:solidFill>
                <a:latin typeface="Tahoma" pitchFamily="34" charset="0"/>
                <a:ea typeface="Tahoma" pitchFamily="34" charset="0"/>
                <a:cs typeface="Tahoma" pitchFamily="34" charset="0"/>
              </a:rPr>
              <a:t>montaña</a:t>
            </a:r>
            <a:r>
              <a:rPr lang="fr-FR" dirty="0">
                <a:solidFill>
                  <a:srgbClr val="002060"/>
                </a:solidFill>
                <a:latin typeface="Tahoma" pitchFamily="34" charset="0"/>
                <a:ea typeface="Tahoma" pitchFamily="34" charset="0"/>
                <a:cs typeface="Tahoma" pitchFamily="34" charset="0"/>
              </a:rPr>
              <a:t> mas </a:t>
            </a:r>
            <a:r>
              <a:rPr lang="fr-FR" dirty="0" err="1">
                <a:solidFill>
                  <a:srgbClr val="002060"/>
                </a:solidFill>
                <a:latin typeface="Tahoma" pitchFamily="34" charset="0"/>
                <a:ea typeface="Tahoma" pitchFamily="34" charset="0"/>
                <a:cs typeface="Tahoma" pitchFamily="34" charset="0"/>
              </a:rPr>
              <a:t>alta</a:t>
            </a:r>
            <a:r>
              <a:rPr lang="fr-FR" dirty="0">
                <a:solidFill>
                  <a:srgbClr val="002060"/>
                </a:solidFill>
                <a:latin typeface="Tahoma" pitchFamily="34" charset="0"/>
                <a:ea typeface="Tahoma" pitchFamily="34" charset="0"/>
                <a:cs typeface="Tahoma" pitchFamily="34" charset="0"/>
              </a:rPr>
              <a:t> </a:t>
            </a:r>
            <a:r>
              <a:rPr lang="fr-FR" dirty="0" err="1">
                <a:solidFill>
                  <a:srgbClr val="002060"/>
                </a:solidFill>
                <a:latin typeface="Tahoma" pitchFamily="34" charset="0"/>
                <a:ea typeface="Tahoma" pitchFamily="34" charset="0"/>
                <a:cs typeface="Tahoma" pitchFamily="34" charset="0"/>
              </a:rPr>
              <a:t>del</a:t>
            </a:r>
            <a:r>
              <a:rPr lang="fr-FR" dirty="0">
                <a:solidFill>
                  <a:srgbClr val="002060"/>
                </a:solidFill>
                <a:latin typeface="Tahoma" pitchFamily="34" charset="0"/>
                <a:ea typeface="Tahoma" pitchFamily="34" charset="0"/>
                <a:cs typeface="Tahoma" pitchFamily="34" charset="0"/>
              </a:rPr>
              <a:t>   Caribe, el Pico Duarte con 3,175 </a:t>
            </a:r>
            <a:r>
              <a:rPr lang="fr-FR" dirty="0" err="1">
                <a:solidFill>
                  <a:srgbClr val="002060"/>
                </a:solidFill>
                <a:latin typeface="Tahoma" pitchFamily="34" charset="0"/>
                <a:ea typeface="Tahoma" pitchFamily="34" charset="0"/>
                <a:cs typeface="Tahoma" pitchFamily="34" charset="0"/>
              </a:rPr>
              <a:t>msnm</a:t>
            </a:r>
            <a:endParaRPr lang="es-ES_tradnl" dirty="0">
              <a:solidFill>
                <a:srgbClr val="002060"/>
              </a:solidFill>
              <a:latin typeface="Tahoma" pitchFamily="34" charset="0"/>
              <a:ea typeface="Tahoma" pitchFamily="34" charset="0"/>
              <a:cs typeface="Tahoma" pitchFamily="34" charset="0"/>
            </a:endParaRPr>
          </a:p>
          <a:p>
            <a:pPr eaLnBrk="1" hangingPunct="1">
              <a:lnSpc>
                <a:spcPct val="90000"/>
              </a:lnSpc>
              <a:spcBef>
                <a:spcPct val="20000"/>
              </a:spcBef>
              <a:buClr>
                <a:schemeClr val="bg2"/>
              </a:buClr>
              <a:buSzPct val="75000"/>
              <a:defRPr/>
            </a:pPr>
            <a:endParaRPr lang="es-ES_tradnl" dirty="0">
              <a:solidFill>
                <a:srgbClr val="002060"/>
              </a:solidFill>
              <a:latin typeface="Tahoma" pitchFamily="34" charset="0"/>
              <a:ea typeface="Tahoma" pitchFamily="34" charset="0"/>
              <a:cs typeface="Tahoma" pitchFamily="34" charset="0"/>
            </a:endParaRPr>
          </a:p>
          <a:p>
            <a:pPr algn="ctr" eaLnBrk="1" hangingPunct="1">
              <a:lnSpc>
                <a:spcPct val="90000"/>
              </a:lnSpc>
              <a:spcBef>
                <a:spcPct val="20000"/>
              </a:spcBef>
              <a:buClr>
                <a:schemeClr val="bg2"/>
              </a:buClr>
              <a:buSzPct val="75000"/>
              <a:defRPr/>
            </a:pPr>
            <a:r>
              <a:rPr lang="es-ES_tradnl" b="1" dirty="0">
                <a:solidFill>
                  <a:srgbClr val="002060"/>
                </a:solidFill>
                <a:latin typeface="Tahoma" pitchFamily="34" charset="0"/>
                <a:ea typeface="Tahoma" pitchFamily="34" charset="0"/>
                <a:cs typeface="Tahoma" pitchFamily="34" charset="0"/>
              </a:rPr>
              <a:t> Haití</a:t>
            </a:r>
            <a:endParaRPr lang="es-ES_tradnl" dirty="0">
              <a:solidFill>
                <a:srgbClr val="002060"/>
              </a:solidFill>
              <a:latin typeface="Tahoma" pitchFamily="34" charset="0"/>
              <a:ea typeface="Tahoma" pitchFamily="34" charset="0"/>
              <a:cs typeface="Tahoma" pitchFamily="34" charset="0"/>
            </a:endParaRPr>
          </a:p>
          <a:p>
            <a:pPr marL="285750" indent="-285750" eaLnBrk="1" hangingPunct="1">
              <a:lnSpc>
                <a:spcPct val="90000"/>
              </a:lnSpc>
              <a:spcBef>
                <a:spcPct val="20000"/>
              </a:spcBef>
              <a:buClr>
                <a:schemeClr val="bg2"/>
              </a:buClr>
              <a:buSzPct val="75000"/>
              <a:buFont typeface="Wingdings" pitchFamily="2" charset="2"/>
              <a:buChar char="q"/>
              <a:defRPr/>
            </a:pPr>
            <a:r>
              <a:rPr lang="es-ES_tradnl" dirty="0">
                <a:solidFill>
                  <a:srgbClr val="002060"/>
                </a:solidFill>
                <a:latin typeface="Tahoma" pitchFamily="34" charset="0"/>
                <a:ea typeface="Tahoma" pitchFamily="34" charset="0"/>
                <a:cs typeface="Tahoma" pitchFamily="34" charset="0"/>
              </a:rPr>
              <a:t>- Extensión  27,750 Km</a:t>
            </a:r>
            <a:r>
              <a:rPr lang="es-ES_tradnl" baseline="40000" dirty="0">
                <a:solidFill>
                  <a:srgbClr val="002060"/>
                </a:solidFill>
                <a:latin typeface="Tahoma" pitchFamily="34" charset="0"/>
                <a:ea typeface="Tahoma" pitchFamily="34" charset="0"/>
                <a:cs typeface="Tahoma" pitchFamily="34" charset="0"/>
              </a:rPr>
              <a:t>2</a:t>
            </a:r>
            <a:r>
              <a:rPr lang="es-ES_tradnl" dirty="0">
                <a:solidFill>
                  <a:srgbClr val="002060"/>
                </a:solidFill>
                <a:latin typeface="Tahoma" pitchFamily="34" charset="0"/>
                <a:ea typeface="Tahoma" pitchFamily="34" charset="0"/>
                <a:cs typeface="Tahoma" pitchFamily="34" charset="0"/>
              </a:rPr>
              <a:t>.</a:t>
            </a:r>
          </a:p>
          <a:p>
            <a:pPr marL="285750" indent="-285750" eaLnBrk="1" hangingPunct="1">
              <a:lnSpc>
                <a:spcPct val="90000"/>
              </a:lnSpc>
              <a:spcBef>
                <a:spcPct val="20000"/>
              </a:spcBef>
              <a:buClr>
                <a:schemeClr val="bg2"/>
              </a:buClr>
              <a:buSzPct val="75000"/>
              <a:buFont typeface="Wingdings" pitchFamily="2" charset="2"/>
              <a:buChar char="q"/>
              <a:defRPr/>
            </a:pPr>
            <a:r>
              <a:rPr lang="es-ES_tradnl" dirty="0">
                <a:solidFill>
                  <a:srgbClr val="002060"/>
                </a:solidFill>
                <a:latin typeface="Tahoma" pitchFamily="34" charset="0"/>
                <a:ea typeface="Tahoma" pitchFamily="34" charset="0"/>
                <a:cs typeface="Tahoma" pitchFamily="34" charset="0"/>
              </a:rPr>
              <a:t>- Habitantes 10.03 millones </a:t>
            </a:r>
          </a:p>
          <a:p>
            <a:pPr marL="285750" indent="-285750" eaLnBrk="1" hangingPunct="1">
              <a:lnSpc>
                <a:spcPct val="90000"/>
              </a:lnSpc>
              <a:spcBef>
                <a:spcPct val="20000"/>
              </a:spcBef>
              <a:buClr>
                <a:schemeClr val="bg2"/>
              </a:buClr>
              <a:buSzPct val="75000"/>
              <a:buFont typeface="Wingdings" pitchFamily="2" charset="2"/>
              <a:buChar char="q"/>
              <a:defRPr/>
            </a:pPr>
            <a:r>
              <a:rPr lang="es-ES_tradnl" dirty="0">
                <a:solidFill>
                  <a:srgbClr val="002060"/>
                </a:solidFill>
                <a:latin typeface="Tahoma" pitchFamily="34" charset="0"/>
                <a:ea typeface="Tahoma" pitchFamily="34" charset="0"/>
                <a:cs typeface="Tahoma" pitchFamily="34" charset="0"/>
              </a:rPr>
              <a:t>- Áreas forestales muy deprimidas</a:t>
            </a:r>
          </a:p>
          <a:p>
            <a:pPr eaLnBrk="1" hangingPunct="1">
              <a:lnSpc>
                <a:spcPct val="90000"/>
              </a:lnSpc>
              <a:spcBef>
                <a:spcPct val="20000"/>
              </a:spcBef>
              <a:buClr>
                <a:schemeClr val="bg2"/>
              </a:buClr>
              <a:buSzPct val="75000"/>
              <a:defRPr/>
            </a:pPr>
            <a:r>
              <a:rPr lang="es-ES_tradnl" dirty="0">
                <a:solidFill>
                  <a:srgbClr val="002060"/>
                </a:solidFill>
                <a:latin typeface="Tahoma" pitchFamily="34" charset="0"/>
                <a:ea typeface="Tahoma" pitchFamily="34" charset="0"/>
                <a:cs typeface="Tahoma" pitchFamily="34" charset="0"/>
              </a:rPr>
              <a:t>   </a:t>
            </a:r>
          </a:p>
          <a:p>
            <a:pPr eaLnBrk="1" hangingPunct="1">
              <a:lnSpc>
                <a:spcPct val="90000"/>
              </a:lnSpc>
              <a:spcBef>
                <a:spcPct val="20000"/>
              </a:spcBef>
              <a:buClr>
                <a:schemeClr val="bg2"/>
              </a:buClr>
              <a:buSzPct val="75000"/>
              <a:defRPr/>
            </a:pPr>
            <a:endParaRPr lang="es-ES_tradnl" dirty="0">
              <a:solidFill>
                <a:srgbClr val="002060"/>
              </a:solidFill>
              <a:latin typeface="Tahoma" pitchFamily="34" charset="0"/>
              <a:ea typeface="Tahoma" pitchFamily="34" charset="0"/>
              <a:cs typeface="Tahoma" pitchFamily="34" charset="0"/>
            </a:endParaRPr>
          </a:p>
          <a:p>
            <a:pPr eaLnBrk="1" hangingPunct="1">
              <a:lnSpc>
                <a:spcPct val="90000"/>
              </a:lnSpc>
              <a:spcBef>
                <a:spcPct val="20000"/>
              </a:spcBef>
              <a:buClr>
                <a:schemeClr val="bg2"/>
              </a:buClr>
              <a:buSzPct val="75000"/>
              <a:defRPr/>
            </a:pPr>
            <a:endParaRPr lang="es-ES_tradnl" dirty="0">
              <a:solidFill>
                <a:srgbClr val="002060"/>
              </a:solidFill>
              <a:latin typeface="Tahoma" pitchFamily="34" charset="0"/>
              <a:ea typeface="Tahoma" pitchFamily="34" charset="0"/>
              <a:cs typeface="Tahoma" pitchFamily="34" charset="0"/>
            </a:endParaRPr>
          </a:p>
        </p:txBody>
      </p:sp>
      <p:pic>
        <p:nvPicPr>
          <p:cNvPr id="6150" name="Picture 7">
            <a:extLst>
              <a:ext uri="{FF2B5EF4-FFF2-40B4-BE49-F238E27FC236}">
                <a16:creationId xmlns:a16="http://schemas.microsoft.com/office/drawing/2014/main" id="{5A08BA9A-5C9C-4B17-8743-6DA3A1DC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50" y="3672114"/>
            <a:ext cx="4259212" cy="292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DR Regional Setting">
            <a:extLst>
              <a:ext uri="{FF2B5EF4-FFF2-40B4-BE49-F238E27FC236}">
                <a16:creationId xmlns:a16="http://schemas.microsoft.com/office/drawing/2014/main" id="{FF1F67D6-5740-4614-BCC0-158B8D33B3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587" y="675500"/>
            <a:ext cx="4215475" cy="2820455"/>
          </a:xfrm>
        </p:spPr>
      </p:pic>
      <p:grpSp>
        <p:nvGrpSpPr>
          <p:cNvPr id="6153" name="9 Grupo">
            <a:extLst>
              <a:ext uri="{FF2B5EF4-FFF2-40B4-BE49-F238E27FC236}">
                <a16:creationId xmlns:a16="http://schemas.microsoft.com/office/drawing/2014/main" id="{26FEC352-84AF-4850-8C98-8D289E011E2B}"/>
              </a:ext>
            </a:extLst>
          </p:cNvPr>
          <p:cNvGrpSpPr>
            <a:grpSpLocks/>
          </p:cNvGrpSpPr>
          <p:nvPr/>
        </p:nvGrpSpPr>
        <p:grpSpPr bwMode="auto">
          <a:xfrm>
            <a:off x="-3833" y="10705"/>
            <a:ext cx="9144000" cy="562769"/>
            <a:chOff x="0" y="6181210"/>
            <a:chExt cx="9144000" cy="764704"/>
          </a:xfrm>
        </p:grpSpPr>
        <p:sp>
          <p:nvSpPr>
            <p:cNvPr id="11" name="Title 1">
              <a:extLst>
                <a:ext uri="{FF2B5EF4-FFF2-40B4-BE49-F238E27FC236}">
                  <a16:creationId xmlns:a16="http://schemas.microsoft.com/office/drawing/2014/main" id="{BF62353F-93D5-4EE7-87FC-20508D5E7CFB}"/>
                </a:ext>
              </a:extLst>
            </p:cNvPr>
            <p:cNvSpPr txBox="1">
              <a:spLocks/>
            </p:cNvSpPr>
            <p:nvPr/>
          </p:nvSpPr>
          <p:spPr>
            <a:xfrm>
              <a:off x="0" y="6181210"/>
              <a:ext cx="9144000" cy="764704"/>
            </a:xfrm>
            <a:prstGeom prst="rect">
              <a:avLst/>
            </a:prstGeom>
            <a:solidFill>
              <a:schemeClr val="accent1">
                <a:lumMod val="40000"/>
                <a:lumOff val="60000"/>
              </a:schemeClr>
            </a:solidFill>
          </p:spPr>
          <p:txBody>
            <a:bodyPr anchor="ct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defRPr/>
              </a:pPr>
              <a:endParaRPr lang="es-CO" sz="2000" b="1" dirty="0">
                <a:solidFill>
                  <a:srgbClr val="002060"/>
                </a:solidFill>
                <a:latin typeface="Tahoma" pitchFamily="34" charset="0"/>
                <a:ea typeface="Tahoma" pitchFamily="34" charset="0"/>
                <a:cs typeface="Tahoma" pitchFamily="34" charset="0"/>
              </a:endParaRPr>
            </a:p>
          </p:txBody>
        </p:sp>
        <p:pic>
          <p:nvPicPr>
            <p:cNvPr id="6155" name="Picture 5" descr="Servicio_Geologico_Nacional-logo">
              <a:extLst>
                <a:ext uri="{FF2B5EF4-FFF2-40B4-BE49-F238E27FC236}">
                  <a16:creationId xmlns:a16="http://schemas.microsoft.com/office/drawing/2014/main" id="{9B83C1E8-5EDE-440B-888B-998F2E1DA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813" y="6234898"/>
              <a:ext cx="1097896" cy="6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6" name="1 Título">
            <a:extLst>
              <a:ext uri="{FF2B5EF4-FFF2-40B4-BE49-F238E27FC236}">
                <a16:creationId xmlns:a16="http://schemas.microsoft.com/office/drawing/2014/main" id="{FFA47182-268D-4A9E-BE93-693B3CB945DD}"/>
              </a:ext>
            </a:extLst>
          </p:cNvPr>
          <p:cNvSpPr>
            <a:spLocks noGrp="1"/>
          </p:cNvSpPr>
          <p:nvPr>
            <p:ph type="title"/>
          </p:nvPr>
        </p:nvSpPr>
        <p:spPr>
          <a:xfrm>
            <a:off x="611560" y="10705"/>
            <a:ext cx="5256212" cy="544513"/>
          </a:xfrm>
        </p:spPr>
        <p:txBody>
          <a:bodyPr/>
          <a:lstStyle/>
          <a:p>
            <a:r>
              <a:rPr lang="es-DO" altLang="es-DO" sz="2400" b="1" dirty="0">
                <a:solidFill>
                  <a:srgbClr val="002060"/>
                </a:solidFill>
                <a:latin typeface="Tahoma" panose="020B0604030504040204" pitchFamily="34" charset="0"/>
                <a:cs typeface="Tahoma" panose="020B0604030504040204" pitchFamily="34" charset="0"/>
              </a:rPr>
              <a:t>República Dominicana</a:t>
            </a:r>
          </a:p>
        </p:txBody>
      </p:sp>
    </p:spTree>
    <p:extLst>
      <p:ext uri="{BB962C8B-B14F-4D97-AF65-F5344CB8AC3E}">
        <p14:creationId xmlns:p14="http://schemas.microsoft.com/office/powerpoint/2010/main" val="3500297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Text Box 4"/>
          <p:cNvSpPr txBox="1">
            <a:spLocks noChangeArrowheads="1"/>
          </p:cNvSpPr>
          <p:nvPr/>
        </p:nvSpPr>
        <p:spPr bwMode="auto">
          <a:xfrm>
            <a:off x="971550" y="3746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_tradnl" sz="1400" b="1">
              <a:latin typeface="Comic Sans MS" pitchFamily="66" charset="0"/>
            </a:endParaRPr>
          </a:p>
        </p:txBody>
      </p:sp>
      <p:sp>
        <p:nvSpPr>
          <p:cNvPr id="34820" name="WordArt 9"/>
          <p:cNvSpPr>
            <a:spLocks noChangeArrowheads="1" noChangeShapeType="1" noTextEdit="1"/>
          </p:cNvSpPr>
          <p:nvPr/>
        </p:nvSpPr>
        <p:spPr bwMode="auto">
          <a:xfrm>
            <a:off x="971550" y="679450"/>
            <a:ext cx="1728242" cy="304800"/>
          </a:xfrm>
          <a:prstGeom prst="rect">
            <a:avLst/>
          </a:prstGeom>
        </p:spPr>
        <p:txBody>
          <a:bodyPr wrap="none" fromWordArt="1">
            <a:prstTxWarp prst="textPlain">
              <a:avLst>
                <a:gd name="adj" fmla="val 50000"/>
              </a:avLst>
            </a:prstTxWarp>
          </a:bodyPr>
          <a:lstStyle/>
          <a:p>
            <a:pPr algn="ctr"/>
            <a:r>
              <a:rPr lang="es-DO" sz="3600" kern="10" spc="300" dirty="0">
                <a:ln w="18415">
                  <a:solidFill>
                    <a:srgbClr val="FFFFFF"/>
                  </a:solidFill>
                  <a:round/>
                  <a:headEnd/>
                  <a:tailEnd/>
                </a:ln>
                <a:solidFill>
                  <a:srgbClr val="002060"/>
                </a:solidFill>
                <a:latin typeface="Impact"/>
              </a:rPr>
              <a:t>GRACIAS</a:t>
            </a:r>
          </a:p>
        </p:txBody>
      </p:sp>
      <p:pic>
        <p:nvPicPr>
          <p:cNvPr id="34821" name="Picture 27" descr="POSTER_SGN 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199" y="175759"/>
            <a:ext cx="4560952" cy="634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7"/>
          <p:cNvSpPr>
            <a:spLocks noChangeArrowheads="1"/>
          </p:cNvSpPr>
          <p:nvPr/>
        </p:nvSpPr>
        <p:spPr bwMode="auto">
          <a:xfrm>
            <a:off x="808923" y="1520335"/>
            <a:ext cx="2824106"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b="1" dirty="0"/>
              <a:t>Servicio Geológico Nacional</a:t>
            </a:r>
          </a:p>
          <a:p>
            <a:pPr>
              <a:spcBef>
                <a:spcPct val="50000"/>
              </a:spcBef>
            </a:pPr>
            <a:r>
              <a:rPr lang="es-ES" b="1" dirty="0"/>
              <a:t>Republica Dominicana</a:t>
            </a:r>
          </a:p>
          <a:p>
            <a:pPr>
              <a:spcBef>
                <a:spcPct val="50000"/>
              </a:spcBef>
            </a:pPr>
            <a:r>
              <a:rPr lang="es-ES" b="1" dirty="0"/>
              <a:t>email: </a:t>
            </a:r>
            <a:r>
              <a:rPr lang="es-ES" b="1" dirty="0">
                <a:hlinkClick r:id="rId4"/>
              </a:rPr>
              <a:t>info@sgn.gov.do</a:t>
            </a:r>
            <a:endParaRPr lang="es-ES" b="1" dirty="0"/>
          </a:p>
          <a:p>
            <a:pPr>
              <a:spcBef>
                <a:spcPct val="50000"/>
              </a:spcBef>
            </a:pPr>
            <a:r>
              <a:rPr lang="es-ES" b="1" dirty="0">
                <a:hlinkClick r:id="rId5"/>
              </a:rPr>
              <a:t>www.sgn.Gob.do</a:t>
            </a:r>
            <a:r>
              <a:rPr lang="es-ES" b="1" dirty="0"/>
              <a:t> </a:t>
            </a:r>
          </a:p>
          <a:p>
            <a:pPr>
              <a:spcBef>
                <a:spcPct val="50000"/>
              </a:spcBef>
            </a:pPr>
            <a:r>
              <a:rPr lang="es-ES" b="1" dirty="0"/>
              <a:t>Tel.  (809) 732 0363</a:t>
            </a:r>
          </a:p>
          <a:p>
            <a:pPr>
              <a:spcBef>
                <a:spcPct val="50000"/>
              </a:spcBef>
            </a:pPr>
            <a:r>
              <a:rPr lang="es-ES" b="1" dirty="0"/>
              <a:t>         </a:t>
            </a:r>
          </a:p>
        </p:txBody>
      </p:sp>
      <p:sp>
        <p:nvSpPr>
          <p:cNvPr id="34824" name="Rectangle 7"/>
          <p:cNvSpPr>
            <a:spLocks noChangeArrowheads="1"/>
          </p:cNvSpPr>
          <p:nvPr/>
        </p:nvSpPr>
        <p:spPr bwMode="auto">
          <a:xfrm>
            <a:off x="808923" y="4431683"/>
            <a:ext cx="306090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s-ES" b="1" dirty="0"/>
              <a:t>Dr. Santiago José Muñoz Tapia</a:t>
            </a:r>
          </a:p>
          <a:p>
            <a:pPr>
              <a:spcBef>
                <a:spcPct val="50000"/>
              </a:spcBef>
            </a:pPr>
            <a:r>
              <a:rPr lang="es-ES" b="1" dirty="0"/>
              <a:t>Director</a:t>
            </a:r>
          </a:p>
          <a:p>
            <a:pPr>
              <a:spcBef>
                <a:spcPct val="50000"/>
              </a:spcBef>
            </a:pPr>
            <a:r>
              <a:rPr lang="es-ES" b="1" dirty="0"/>
              <a:t>Servicio Geológico Nacional</a:t>
            </a:r>
          </a:p>
          <a:p>
            <a:pPr>
              <a:spcBef>
                <a:spcPct val="50000"/>
              </a:spcBef>
            </a:pPr>
            <a:r>
              <a:rPr lang="es-ES" b="1" dirty="0">
                <a:hlinkClick r:id="rId6"/>
              </a:rPr>
              <a:t>smunoz@sgn.gob.do</a:t>
            </a:r>
            <a:endParaRPr lang="es-ES" b="1" dirty="0"/>
          </a:p>
          <a:p>
            <a:pPr>
              <a:spcBef>
                <a:spcPct val="50000"/>
              </a:spcBef>
            </a:pPr>
            <a:endParaRPr lang="es-ES" b="1" dirty="0"/>
          </a:p>
        </p:txBody>
      </p:sp>
      <p:sp>
        <p:nvSpPr>
          <p:cNvPr id="3" name="2 Rectángulo"/>
          <p:cNvSpPr/>
          <p:nvPr/>
        </p:nvSpPr>
        <p:spPr>
          <a:xfrm>
            <a:off x="5004048" y="5373216"/>
            <a:ext cx="3789173" cy="1148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DO" sz="1600" b="1" dirty="0">
                <a:solidFill>
                  <a:srgbClr val="002060"/>
                </a:solidFill>
              </a:rPr>
              <a:t>Av. Winston Churchill No 75, Edif. J. F. Martínez, 3er Piso, Ensanche Piantini, Santo Domingo, Rep. Dominicana</a:t>
            </a:r>
          </a:p>
        </p:txBody>
      </p:sp>
    </p:spTree>
    <p:extLst>
      <p:ext uri="{BB962C8B-B14F-4D97-AF65-F5344CB8AC3E}">
        <p14:creationId xmlns:p14="http://schemas.microsoft.com/office/powerpoint/2010/main" val="3655246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
            <a:ext cx="9168013" cy="692695"/>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ítulo 1">
            <a:extLst>
              <a:ext uri="{FF2B5EF4-FFF2-40B4-BE49-F238E27FC236}">
                <a16:creationId xmlns:a16="http://schemas.microsoft.com/office/drawing/2014/main" id="{47BF02AA-E96A-4E47-86FB-BB9E22808E13}"/>
              </a:ext>
            </a:extLst>
          </p:cNvPr>
          <p:cNvSpPr txBox="1">
            <a:spLocks/>
          </p:cNvSpPr>
          <p:nvPr/>
        </p:nvSpPr>
        <p:spPr>
          <a:xfrm>
            <a:off x="755576" y="98387"/>
            <a:ext cx="673224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b="1" dirty="0">
                <a:solidFill>
                  <a:srgbClr val="002060"/>
                </a:solidFill>
              </a:rPr>
              <a:t>Geología de la </a:t>
            </a:r>
            <a:r>
              <a:rPr lang="es-DO" sz="2800" b="1" dirty="0" err="1">
                <a:solidFill>
                  <a:srgbClr val="002060"/>
                </a:solidFill>
              </a:rPr>
              <a:t>Espanola</a:t>
            </a:r>
            <a:endParaRPr lang="es-DO" sz="2800" b="1" dirty="0">
              <a:solidFill>
                <a:srgbClr val="002060"/>
              </a:solidFill>
            </a:endParaRPr>
          </a:p>
        </p:txBody>
      </p:sp>
      <p:sp>
        <p:nvSpPr>
          <p:cNvPr id="8" name="Rectangle 3">
            <a:extLst>
              <a:ext uri="{FF2B5EF4-FFF2-40B4-BE49-F238E27FC236}">
                <a16:creationId xmlns:a16="http://schemas.microsoft.com/office/drawing/2014/main" id="{F3B9CFDD-24BA-438A-9D64-DE5D1994A16A}"/>
              </a:ext>
            </a:extLst>
          </p:cNvPr>
          <p:cNvSpPr txBox="1">
            <a:spLocks noChangeArrowheads="1"/>
          </p:cNvSpPr>
          <p:nvPr/>
        </p:nvSpPr>
        <p:spPr>
          <a:xfrm>
            <a:off x="0" y="1582357"/>
            <a:ext cx="8964488" cy="52923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90000"/>
              </a:lnSpc>
              <a:defRPr/>
            </a:pPr>
            <a:r>
              <a:rPr lang="es-ES" sz="2400" b="1" dirty="0">
                <a:solidFill>
                  <a:schemeClr val="tx2">
                    <a:lumMod val="75000"/>
                  </a:schemeClr>
                </a:solidFill>
                <a:latin typeface="Arial" panose="020B0604020202020204" pitchFamily="34" charset="0"/>
                <a:cs typeface="Arial" panose="020B0604020202020204" pitchFamily="34" charset="0"/>
              </a:rPr>
              <a:t>La Geología de La Española </a:t>
            </a:r>
            <a:r>
              <a:rPr lang="es-ES" sz="2400" dirty="0">
                <a:solidFill>
                  <a:schemeClr val="tx2">
                    <a:lumMod val="75000"/>
                  </a:schemeClr>
                </a:solidFill>
                <a:latin typeface="Arial" panose="020B0604020202020204" pitchFamily="34" charset="0"/>
                <a:cs typeface="Arial" panose="020B0604020202020204" pitchFamily="34" charset="0"/>
              </a:rPr>
              <a:t>consiste en varios cinturones de rocas en dirección ONO-ESE limitados por grandes fallas geológicas </a:t>
            </a:r>
            <a:r>
              <a:rPr lang="es-ES" sz="2400" dirty="0" err="1">
                <a:solidFill>
                  <a:schemeClr val="tx2">
                    <a:lumMod val="75000"/>
                  </a:schemeClr>
                </a:solidFill>
                <a:latin typeface="Arial" panose="020B0604020202020204" pitchFamily="34" charset="0"/>
                <a:cs typeface="Arial" panose="020B0604020202020204" pitchFamily="34" charset="0"/>
              </a:rPr>
              <a:t>subparalelas</a:t>
            </a:r>
            <a:r>
              <a:rPr lang="es-ES" sz="2400" dirty="0">
                <a:solidFill>
                  <a:schemeClr val="tx2">
                    <a:lumMod val="75000"/>
                  </a:schemeClr>
                </a:solidFill>
                <a:latin typeface="Arial" panose="020B0604020202020204" pitchFamily="34" charset="0"/>
                <a:cs typeface="Arial" panose="020B0604020202020204" pitchFamily="34" charset="0"/>
              </a:rPr>
              <a:t>.</a:t>
            </a:r>
          </a:p>
          <a:p>
            <a:pPr>
              <a:lnSpc>
                <a:spcPct val="90000"/>
              </a:lnSpc>
              <a:defRPr/>
            </a:pPr>
            <a:endParaRPr lang="es-ES" sz="2400" dirty="0">
              <a:latin typeface="Arial" panose="020B0604020202020204" pitchFamily="34" charset="0"/>
              <a:cs typeface="Arial" panose="020B0604020202020204" pitchFamily="34" charset="0"/>
            </a:endParaRPr>
          </a:p>
          <a:p>
            <a:pPr>
              <a:lnSpc>
                <a:spcPct val="90000"/>
              </a:lnSpc>
              <a:defRPr/>
            </a:pPr>
            <a:r>
              <a:rPr lang="es-ES" sz="2400" dirty="0">
                <a:solidFill>
                  <a:schemeClr val="tx2">
                    <a:lumMod val="75000"/>
                  </a:schemeClr>
                </a:solidFill>
                <a:latin typeface="Arial" panose="020B0604020202020204" pitchFamily="34" charset="0"/>
                <a:cs typeface="Arial" panose="020B0604020202020204" pitchFamily="34" charset="0"/>
              </a:rPr>
              <a:t>Cada uno de estos cinturones consiste en un basamento de rocas </a:t>
            </a:r>
            <a:r>
              <a:rPr lang="es-ES" sz="2400" dirty="0" err="1">
                <a:solidFill>
                  <a:schemeClr val="tx2">
                    <a:lumMod val="75000"/>
                  </a:schemeClr>
                </a:solidFill>
                <a:latin typeface="Arial" panose="020B0604020202020204" pitchFamily="34" charset="0"/>
                <a:cs typeface="Arial" panose="020B0604020202020204" pitchFamily="34" charset="0"/>
              </a:rPr>
              <a:t>Igneas</a:t>
            </a:r>
            <a:r>
              <a:rPr lang="es-ES" sz="2400" dirty="0">
                <a:solidFill>
                  <a:schemeClr val="tx2">
                    <a:lumMod val="75000"/>
                  </a:schemeClr>
                </a:solidFill>
                <a:latin typeface="Arial" panose="020B0604020202020204" pitchFamily="34" charset="0"/>
                <a:cs typeface="Arial" panose="020B0604020202020204" pitchFamily="34" charset="0"/>
              </a:rPr>
              <a:t>, metamórficas y </a:t>
            </a:r>
            <a:r>
              <a:rPr lang="es-ES" sz="2400" dirty="0" err="1">
                <a:solidFill>
                  <a:schemeClr val="tx2">
                    <a:lumMod val="75000"/>
                  </a:schemeClr>
                </a:solidFill>
                <a:latin typeface="Arial" panose="020B0604020202020204" pitchFamily="34" charset="0"/>
                <a:cs typeface="Arial" panose="020B0604020202020204" pitchFamily="34" charset="0"/>
              </a:rPr>
              <a:t>granitoides</a:t>
            </a:r>
            <a:r>
              <a:rPr lang="es-ES" sz="2400" dirty="0">
                <a:solidFill>
                  <a:schemeClr val="tx2">
                    <a:lumMod val="75000"/>
                  </a:schemeClr>
                </a:solidFill>
                <a:latin typeface="Arial" panose="020B0604020202020204" pitchFamily="34" charset="0"/>
                <a:cs typeface="Arial" panose="020B0604020202020204" pitchFamily="34" charset="0"/>
              </a:rPr>
              <a:t>, sobre el que se han desarrollado cuencas sedimentarias detríticas y </a:t>
            </a:r>
            <a:r>
              <a:rPr lang="es-ES" sz="2400" dirty="0" err="1">
                <a:solidFill>
                  <a:schemeClr val="tx2">
                    <a:lumMod val="75000"/>
                  </a:schemeClr>
                </a:solidFill>
                <a:latin typeface="Arial" panose="020B0604020202020204" pitchFamily="34" charset="0"/>
                <a:cs typeface="Arial" panose="020B0604020202020204" pitchFamily="34" charset="0"/>
              </a:rPr>
              <a:t>arrécifales</a:t>
            </a:r>
            <a:r>
              <a:rPr lang="es-ES" sz="2400" dirty="0">
                <a:solidFill>
                  <a:schemeClr val="tx2">
                    <a:lumMod val="75000"/>
                  </a:schemeClr>
                </a:solidFill>
                <a:latin typeface="Arial" panose="020B0604020202020204" pitchFamily="34" charset="0"/>
                <a:cs typeface="Arial" panose="020B0604020202020204" pitchFamily="34" charset="0"/>
              </a:rPr>
              <a:t>.</a:t>
            </a:r>
          </a:p>
          <a:p>
            <a:pPr>
              <a:lnSpc>
                <a:spcPct val="90000"/>
              </a:lnSpc>
              <a:defRPr/>
            </a:pPr>
            <a:endParaRPr lang="es-ES" sz="2400" dirty="0">
              <a:solidFill>
                <a:schemeClr val="tx2">
                  <a:lumMod val="75000"/>
                </a:schemeClr>
              </a:solidFill>
              <a:latin typeface="Arial" panose="020B0604020202020204" pitchFamily="34" charset="0"/>
              <a:cs typeface="Arial" panose="020B0604020202020204" pitchFamily="34" charset="0"/>
            </a:endParaRPr>
          </a:p>
          <a:p>
            <a:pPr algn="just">
              <a:lnSpc>
                <a:spcPct val="90000"/>
              </a:lnSpc>
              <a:defRPr/>
            </a:pPr>
            <a:r>
              <a:rPr lang="es-ES" sz="2400" b="1" dirty="0">
                <a:solidFill>
                  <a:srgbClr val="002060"/>
                </a:solidFill>
                <a:latin typeface="Arial" panose="020B0604020202020204" pitchFamily="34" charset="0"/>
                <a:cs typeface="Arial" panose="020B0604020202020204" pitchFamily="34" charset="0"/>
              </a:rPr>
              <a:t>De todas las islas del Caribe, La Española presenta el registro geológico más completo, para el estudio de la evolución de la Placa del Caribe desde el Jurásico Superior hasta la actualidad.</a:t>
            </a:r>
          </a:p>
          <a:p>
            <a:pPr>
              <a:lnSpc>
                <a:spcPct val="90000"/>
              </a:lnSpc>
              <a:defRPr/>
            </a:pPr>
            <a:endParaRPr lang="es-ES" sz="2000" dirty="0">
              <a:solidFill>
                <a:schemeClr val="accent1">
                  <a:lumMod val="50000"/>
                </a:schemeClr>
              </a:solidFill>
            </a:endParaRPr>
          </a:p>
        </p:txBody>
      </p:sp>
    </p:spTree>
    <p:extLst>
      <p:ext uri="{BB962C8B-B14F-4D97-AF65-F5344CB8AC3E}">
        <p14:creationId xmlns:p14="http://schemas.microsoft.com/office/powerpoint/2010/main" val="824002287"/>
      </p:ext>
    </p:extLst>
  </p:cSld>
  <p:clrMapOvr>
    <a:masterClrMapping/>
  </p:clrMapOvr>
  <p:transition>
    <p:cut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
            <a:ext cx="9168013" cy="548679"/>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4" descr="mapa geologico R">
            <a:extLst>
              <a:ext uri="{FF2B5EF4-FFF2-40B4-BE49-F238E27FC236}">
                <a16:creationId xmlns:a16="http://schemas.microsoft.com/office/drawing/2014/main" id="{7E33620F-B92A-4672-BE85-F328CB67CB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885" y="724337"/>
            <a:ext cx="7968663" cy="604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a:extLst>
              <a:ext uri="{FF2B5EF4-FFF2-40B4-BE49-F238E27FC236}">
                <a16:creationId xmlns:a16="http://schemas.microsoft.com/office/drawing/2014/main" id="{56F0ADCF-6D85-4A40-8AB8-F037590890D6}"/>
              </a:ext>
            </a:extLst>
          </p:cNvPr>
          <p:cNvSpPr>
            <a:spLocks noGrp="1"/>
          </p:cNvSpPr>
          <p:nvPr>
            <p:ph type="title"/>
          </p:nvPr>
        </p:nvSpPr>
        <p:spPr>
          <a:xfrm>
            <a:off x="2555777" y="63585"/>
            <a:ext cx="4104456" cy="504056"/>
          </a:xfrm>
        </p:spPr>
        <p:txBody>
          <a:bodyPr>
            <a:noAutofit/>
          </a:bodyPr>
          <a:lstStyle/>
          <a:p>
            <a:r>
              <a:rPr lang="es-DO" sz="2800" dirty="0"/>
              <a:t>Geología de la Española</a:t>
            </a:r>
          </a:p>
        </p:txBody>
      </p:sp>
    </p:spTree>
    <p:extLst>
      <p:ext uri="{BB962C8B-B14F-4D97-AF65-F5344CB8AC3E}">
        <p14:creationId xmlns:p14="http://schemas.microsoft.com/office/powerpoint/2010/main" val="2274482685"/>
      </p:ext>
    </p:extLst>
  </p:cSld>
  <p:clrMapOvr>
    <a:masterClrMapping/>
  </p:clrMapOvr>
  <p:transition>
    <p:cut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FB4465E-180E-4CD1-9385-0AA7181293AC}"/>
              </a:ext>
            </a:extLst>
          </p:cNvPr>
          <p:cNvGrpSpPr/>
          <p:nvPr/>
        </p:nvGrpSpPr>
        <p:grpSpPr>
          <a:xfrm>
            <a:off x="0" y="1"/>
            <a:ext cx="9168013" cy="548679"/>
            <a:chOff x="0" y="1"/>
            <a:chExt cx="9168013" cy="718107"/>
          </a:xfrm>
        </p:grpSpPr>
        <p:sp>
          <p:nvSpPr>
            <p:cNvPr id="6" name="Title 1">
              <a:extLst>
                <a:ext uri="{FF2B5EF4-FFF2-40B4-BE49-F238E27FC236}">
                  <a16:creationId xmlns:a16="http://schemas.microsoft.com/office/drawing/2014/main" id="{1FE18F60-55DC-4FF2-A45E-492C2B6DDEA4}"/>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ítulo 1">
            <a:extLst>
              <a:ext uri="{FF2B5EF4-FFF2-40B4-BE49-F238E27FC236}">
                <a16:creationId xmlns:a16="http://schemas.microsoft.com/office/drawing/2014/main" id="{56F0ADCF-6D85-4A40-8AB8-F037590890D6}"/>
              </a:ext>
            </a:extLst>
          </p:cNvPr>
          <p:cNvSpPr>
            <a:spLocks noGrp="1"/>
          </p:cNvSpPr>
          <p:nvPr>
            <p:ph type="title"/>
          </p:nvPr>
        </p:nvSpPr>
        <p:spPr>
          <a:xfrm>
            <a:off x="2555777" y="63585"/>
            <a:ext cx="4104456" cy="504056"/>
          </a:xfrm>
        </p:spPr>
        <p:txBody>
          <a:bodyPr>
            <a:noAutofit/>
          </a:bodyPr>
          <a:lstStyle/>
          <a:p>
            <a:r>
              <a:rPr lang="es-DO" sz="2800" dirty="0"/>
              <a:t>Geología de la Española</a:t>
            </a:r>
          </a:p>
        </p:txBody>
      </p:sp>
      <p:pic>
        <p:nvPicPr>
          <p:cNvPr id="9" name="Picture 5" descr="Mapa Geologico de R">
            <a:extLst>
              <a:ext uri="{FF2B5EF4-FFF2-40B4-BE49-F238E27FC236}">
                <a16:creationId xmlns:a16="http://schemas.microsoft.com/office/drawing/2014/main" id="{D6FDDA56-40DD-4431-A360-DDA2BAF92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4" y="750861"/>
            <a:ext cx="9093243" cy="61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657376"/>
      </p:ext>
    </p:extLst>
  </p:cSld>
  <p:clrMapOvr>
    <a:masterClrMapping/>
  </p:clrMapOvr>
  <p:transition>
    <p:cut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24">
            <a:extLst>
              <a:ext uri="{FF2B5EF4-FFF2-40B4-BE49-F238E27FC236}">
                <a16:creationId xmlns:a16="http://schemas.microsoft.com/office/drawing/2014/main" id="{571A5543-965F-4450-A294-F1ECE937BA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58" y="2465873"/>
            <a:ext cx="8201057" cy="415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Group 3">
            <a:extLst>
              <a:ext uri="{FF2B5EF4-FFF2-40B4-BE49-F238E27FC236}">
                <a16:creationId xmlns:a16="http://schemas.microsoft.com/office/drawing/2014/main" id="{9C57BAEA-5F57-4246-A440-E8334E4D9A43}"/>
              </a:ext>
            </a:extLst>
          </p:cNvPr>
          <p:cNvGrpSpPr>
            <a:grpSpLocks/>
          </p:cNvGrpSpPr>
          <p:nvPr/>
        </p:nvGrpSpPr>
        <p:grpSpPr bwMode="auto">
          <a:xfrm>
            <a:off x="334963" y="5562600"/>
            <a:ext cx="8497887" cy="228600"/>
            <a:chOff x="201" y="3504"/>
            <a:chExt cx="5353" cy="144"/>
          </a:xfrm>
        </p:grpSpPr>
        <p:sp>
          <p:nvSpPr>
            <p:cNvPr id="15369" name="Rectangle 4">
              <a:extLst>
                <a:ext uri="{FF2B5EF4-FFF2-40B4-BE49-F238E27FC236}">
                  <a16:creationId xmlns:a16="http://schemas.microsoft.com/office/drawing/2014/main" id="{76BF47D8-BDCA-4B8F-9EEF-CEC014862F77}"/>
                </a:ext>
              </a:extLst>
            </p:cNvPr>
            <p:cNvSpPr>
              <a:spLocks noChangeArrowheads="1"/>
            </p:cNvSpPr>
            <p:nvPr/>
          </p:nvSpPr>
          <p:spPr bwMode="auto">
            <a:xfrm>
              <a:off x="201" y="3504"/>
              <a:ext cx="5266" cy="144"/>
            </a:xfrm>
            <a:prstGeom prst="rect">
              <a:avLst/>
            </a:prstGeom>
            <a:solidFill>
              <a:schemeClr val="tx1"/>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DO" sz="1800"/>
            </a:p>
          </p:txBody>
        </p:sp>
        <p:sp>
          <p:nvSpPr>
            <p:cNvPr id="15370" name="Rectangle 5">
              <a:extLst>
                <a:ext uri="{FF2B5EF4-FFF2-40B4-BE49-F238E27FC236}">
                  <a16:creationId xmlns:a16="http://schemas.microsoft.com/office/drawing/2014/main" id="{081A03C0-CA25-442B-A454-F2BAFB4707AE}"/>
                </a:ext>
              </a:extLst>
            </p:cNvPr>
            <p:cNvSpPr>
              <a:spLocks noChangeArrowheads="1"/>
            </p:cNvSpPr>
            <p:nvPr/>
          </p:nvSpPr>
          <p:spPr bwMode="auto">
            <a:xfrm>
              <a:off x="3360" y="3504"/>
              <a:ext cx="2194" cy="144"/>
            </a:xfrm>
            <a:prstGeom prst="rect">
              <a:avLst/>
            </a:prstGeom>
            <a:solidFill>
              <a:schemeClr val="tx1"/>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DO" sz="1800"/>
            </a:p>
          </p:txBody>
        </p:sp>
      </p:grpSp>
      <p:grpSp>
        <p:nvGrpSpPr>
          <p:cNvPr id="15364" name="Group 6">
            <a:extLst>
              <a:ext uri="{FF2B5EF4-FFF2-40B4-BE49-F238E27FC236}">
                <a16:creationId xmlns:a16="http://schemas.microsoft.com/office/drawing/2014/main" id="{3A88A792-D710-4AE9-A991-EE6B5221A537}"/>
              </a:ext>
            </a:extLst>
          </p:cNvPr>
          <p:cNvGrpSpPr>
            <a:grpSpLocks/>
          </p:cNvGrpSpPr>
          <p:nvPr/>
        </p:nvGrpSpPr>
        <p:grpSpPr bwMode="auto">
          <a:xfrm>
            <a:off x="317500" y="5562600"/>
            <a:ext cx="8497888" cy="228600"/>
            <a:chOff x="201" y="3504"/>
            <a:chExt cx="5353" cy="144"/>
          </a:xfrm>
        </p:grpSpPr>
        <p:sp>
          <p:nvSpPr>
            <p:cNvPr id="15367" name="Rectangle 7">
              <a:extLst>
                <a:ext uri="{FF2B5EF4-FFF2-40B4-BE49-F238E27FC236}">
                  <a16:creationId xmlns:a16="http://schemas.microsoft.com/office/drawing/2014/main" id="{09FB3C1B-0F2C-4A74-8D43-CA9317F3557B}"/>
                </a:ext>
              </a:extLst>
            </p:cNvPr>
            <p:cNvSpPr>
              <a:spLocks noChangeArrowheads="1"/>
            </p:cNvSpPr>
            <p:nvPr/>
          </p:nvSpPr>
          <p:spPr bwMode="auto">
            <a:xfrm>
              <a:off x="201" y="3504"/>
              <a:ext cx="5266" cy="144"/>
            </a:xfrm>
            <a:prstGeom prst="rect">
              <a:avLst/>
            </a:prstGeom>
            <a:solidFill>
              <a:schemeClr val="tx1"/>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DO" sz="1800"/>
            </a:p>
          </p:txBody>
        </p:sp>
        <p:sp>
          <p:nvSpPr>
            <p:cNvPr id="15368" name="Rectangle 8">
              <a:extLst>
                <a:ext uri="{FF2B5EF4-FFF2-40B4-BE49-F238E27FC236}">
                  <a16:creationId xmlns:a16="http://schemas.microsoft.com/office/drawing/2014/main" id="{E9DA6B8B-EC7E-4850-B466-4EBB0C74C11C}"/>
                </a:ext>
              </a:extLst>
            </p:cNvPr>
            <p:cNvSpPr>
              <a:spLocks noChangeArrowheads="1"/>
            </p:cNvSpPr>
            <p:nvPr/>
          </p:nvSpPr>
          <p:spPr bwMode="auto">
            <a:xfrm>
              <a:off x="3360" y="3504"/>
              <a:ext cx="2194" cy="144"/>
            </a:xfrm>
            <a:prstGeom prst="rect">
              <a:avLst/>
            </a:prstGeom>
            <a:solidFill>
              <a:schemeClr val="tx1"/>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s-DO" sz="1800"/>
            </a:p>
          </p:txBody>
        </p:sp>
      </p:grpSp>
      <p:sp>
        <p:nvSpPr>
          <p:cNvPr id="15365" name="Text Box 9">
            <a:extLst>
              <a:ext uri="{FF2B5EF4-FFF2-40B4-BE49-F238E27FC236}">
                <a16:creationId xmlns:a16="http://schemas.microsoft.com/office/drawing/2014/main" id="{205E6198-D4A8-4590-B6C9-E5C288C37C74}"/>
              </a:ext>
            </a:extLst>
          </p:cNvPr>
          <p:cNvSpPr txBox="1">
            <a:spLocks noChangeArrowheads="1"/>
          </p:cNvSpPr>
          <p:nvPr/>
        </p:nvSpPr>
        <p:spPr bwMode="auto">
          <a:xfrm>
            <a:off x="649255" y="6105397"/>
            <a:ext cx="172085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s-DO" sz="1800" dirty="0">
                <a:solidFill>
                  <a:schemeClr val="bg1"/>
                </a:solidFill>
              </a:rPr>
              <a:t>Late Oligocene</a:t>
            </a:r>
          </a:p>
          <a:p>
            <a:pPr eaLnBrk="1" hangingPunct="1">
              <a:spcBef>
                <a:spcPct val="0"/>
              </a:spcBef>
              <a:buClrTx/>
              <a:buSzTx/>
              <a:buFontTx/>
              <a:buNone/>
            </a:pPr>
            <a:r>
              <a:rPr lang="en-US" altLang="es-DO" sz="1800" dirty="0">
                <a:solidFill>
                  <a:schemeClr val="bg1"/>
                </a:solidFill>
              </a:rPr>
              <a:t>24.0 Ma</a:t>
            </a:r>
          </a:p>
        </p:txBody>
      </p:sp>
      <p:grpSp>
        <p:nvGrpSpPr>
          <p:cNvPr id="11" name="Grupo 10">
            <a:extLst>
              <a:ext uri="{FF2B5EF4-FFF2-40B4-BE49-F238E27FC236}">
                <a16:creationId xmlns:a16="http://schemas.microsoft.com/office/drawing/2014/main" id="{5F7CDCF2-8EEB-4688-B956-366F29F372D5}"/>
              </a:ext>
            </a:extLst>
          </p:cNvPr>
          <p:cNvGrpSpPr/>
          <p:nvPr/>
        </p:nvGrpSpPr>
        <p:grpSpPr>
          <a:xfrm>
            <a:off x="0" y="1"/>
            <a:ext cx="9168013" cy="548679"/>
            <a:chOff x="0" y="1"/>
            <a:chExt cx="9168013" cy="718107"/>
          </a:xfrm>
        </p:grpSpPr>
        <p:sp>
          <p:nvSpPr>
            <p:cNvPr id="12" name="Title 1">
              <a:extLst>
                <a:ext uri="{FF2B5EF4-FFF2-40B4-BE49-F238E27FC236}">
                  <a16:creationId xmlns:a16="http://schemas.microsoft.com/office/drawing/2014/main" id="{2D21D5D0-AD92-4B24-A651-B4FE8384F183}"/>
                </a:ext>
              </a:extLst>
            </p:cNvPr>
            <p:cNvSpPr txBox="1">
              <a:spLocks/>
            </p:cNvSpPr>
            <p:nvPr/>
          </p:nvSpPr>
          <p:spPr>
            <a:xfrm>
              <a:off x="0" y="17279"/>
              <a:ext cx="9168013" cy="700829"/>
            </a:xfrm>
            <a:prstGeom prst="rect">
              <a:avLst/>
            </a:prstGeom>
            <a:solidFill>
              <a:schemeClr val="accent5">
                <a:lumMod val="20000"/>
                <a:lumOff val="80000"/>
              </a:schemeClr>
            </a:solidFill>
            <a:ln>
              <a:solidFill>
                <a:schemeClr val="accent5">
                  <a:lumMod val="20000"/>
                  <a:lumOff val="80000"/>
                </a:schemeClr>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defRPr/>
              </a:pPr>
              <a:endParaRPr lang="en-US" sz="2700" b="1" dirty="0">
                <a:solidFill>
                  <a:schemeClr val="accent5">
                    <a:lumMod val="75000"/>
                  </a:schemeClr>
                </a:solidFill>
                <a:latin typeface="Arial" pitchFamily="34" charset="0"/>
                <a:cs typeface="Arial" pitchFamily="34" charset="0"/>
              </a:endParaRPr>
            </a:p>
          </p:txBody>
        </p:sp>
        <p:pic>
          <p:nvPicPr>
            <p:cNvPr id="13" name="Picture 3">
              <a:extLst>
                <a:ext uri="{FF2B5EF4-FFF2-40B4-BE49-F238E27FC236}">
                  <a16:creationId xmlns:a16="http://schemas.microsoft.com/office/drawing/2014/main" id="{52BB7285-A04A-40C0-9195-D77FF7031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852" y="1"/>
              <a:ext cx="1304148" cy="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ítulo 1">
            <a:extLst>
              <a:ext uri="{FF2B5EF4-FFF2-40B4-BE49-F238E27FC236}">
                <a16:creationId xmlns:a16="http://schemas.microsoft.com/office/drawing/2014/main" id="{250F4668-1A57-4318-8DA2-32F26D60B272}"/>
              </a:ext>
            </a:extLst>
          </p:cNvPr>
          <p:cNvSpPr txBox="1">
            <a:spLocks/>
          </p:cNvSpPr>
          <p:nvPr/>
        </p:nvSpPr>
        <p:spPr>
          <a:xfrm>
            <a:off x="158936" y="807455"/>
            <a:ext cx="8877559" cy="14086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dirty="0"/>
              <a:t>La relación histórica de Cuba y La Española va de la mano desde su origen y evolución geológica, con mas de 30 millones de años </a:t>
            </a:r>
          </a:p>
        </p:txBody>
      </p:sp>
      <p:sp>
        <p:nvSpPr>
          <p:cNvPr id="15" name="Título 1">
            <a:extLst>
              <a:ext uri="{FF2B5EF4-FFF2-40B4-BE49-F238E27FC236}">
                <a16:creationId xmlns:a16="http://schemas.microsoft.com/office/drawing/2014/main" id="{3BF9595F-405D-438A-A6BE-3387D20088F3}"/>
              </a:ext>
            </a:extLst>
          </p:cNvPr>
          <p:cNvSpPr txBox="1">
            <a:spLocks/>
          </p:cNvSpPr>
          <p:nvPr/>
        </p:nvSpPr>
        <p:spPr>
          <a:xfrm>
            <a:off x="649255" y="60375"/>
            <a:ext cx="6803065" cy="50405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DO" sz="2800" b="1" dirty="0">
                <a:latin typeface="Arial" panose="020B0604020202020204" pitchFamily="34" charset="0"/>
                <a:cs typeface="Arial" panose="020B0604020202020204" pitchFamily="34" charset="0"/>
              </a:rPr>
              <a:t>Evolución Geológica de La </a:t>
            </a:r>
            <a:r>
              <a:rPr lang="es-DO" sz="2800" b="1" dirty="0"/>
              <a:t>Española</a:t>
            </a:r>
            <a:r>
              <a:rPr lang="es-DO"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28341069"/>
      </p:ext>
    </p:extLst>
  </p:cSld>
  <p:clrMapOvr>
    <a:masterClrMapping/>
  </p:clrMapOvr>
  <p:transition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ECF5DC39-2D82-4519-B3CB-225EB9C79B32}"/>
              </a:ext>
            </a:extLst>
          </p:cNvPr>
          <p:cNvSpPr>
            <a:spLocks noGrp="1" noChangeArrowheads="1"/>
          </p:cNvSpPr>
          <p:nvPr>
            <p:ph type="ctrTitle"/>
          </p:nvPr>
        </p:nvSpPr>
        <p:spPr/>
        <p:txBody>
          <a:bodyPr/>
          <a:lstStyle/>
          <a:p>
            <a:endParaRPr lang="es-DO" altLang="es-DO"/>
          </a:p>
        </p:txBody>
      </p:sp>
      <p:sp>
        <p:nvSpPr>
          <p:cNvPr id="14339" name="2 Subtítulo">
            <a:extLst>
              <a:ext uri="{FF2B5EF4-FFF2-40B4-BE49-F238E27FC236}">
                <a16:creationId xmlns:a16="http://schemas.microsoft.com/office/drawing/2014/main" id="{DB0491EC-A7B1-4FD2-B262-8C65B01E075A}"/>
              </a:ext>
            </a:extLst>
          </p:cNvPr>
          <p:cNvSpPr>
            <a:spLocks noGrp="1" noChangeArrowheads="1"/>
          </p:cNvSpPr>
          <p:nvPr>
            <p:ph type="subTitle" idx="1"/>
          </p:nvPr>
        </p:nvSpPr>
        <p:spPr/>
        <p:txBody>
          <a:bodyPr/>
          <a:lstStyle/>
          <a:p>
            <a:endParaRPr lang="es-DO" altLang="es-DO"/>
          </a:p>
        </p:txBody>
      </p:sp>
      <p:pic>
        <p:nvPicPr>
          <p:cNvPr id="14340" name="Picture 2">
            <a:extLst>
              <a:ext uri="{FF2B5EF4-FFF2-40B4-BE49-F238E27FC236}">
                <a16:creationId xmlns:a16="http://schemas.microsoft.com/office/drawing/2014/main" id="{A52E4634-95AD-4813-A69E-A49ADDFE6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75"/>
            <a:ext cx="8763000" cy="67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Servicio_Geologico_Nacional-logo">
            <a:extLst>
              <a:ext uri="{FF2B5EF4-FFF2-40B4-BE49-F238E27FC236}">
                <a16:creationId xmlns:a16="http://schemas.microsoft.com/office/drawing/2014/main" id="{C8DE6602-0649-44AF-A730-A6663CE3B9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6975" y="176213"/>
            <a:ext cx="955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650044"/>
      </p:ext>
    </p:extLst>
  </p:cSld>
  <p:clrMapOvr>
    <a:masterClrMapping/>
  </p:clrMapOvr>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D9D585549D5A74AB9C7C4625D27AB24" ma:contentTypeVersion="2" ma:contentTypeDescription="Crear nuevo documento." ma:contentTypeScope="" ma:versionID="542e11f177e508ae35af2a9c975ac715">
  <xsd:schema xmlns:xsd="http://www.w3.org/2001/XMLSchema" xmlns:xs="http://www.w3.org/2001/XMLSchema" xmlns:p="http://schemas.microsoft.com/office/2006/metadata/properties" xmlns:ns2="596869a7-eb7e-40f0-9e8c-964dac23f706" targetNamespace="http://schemas.microsoft.com/office/2006/metadata/properties" ma:root="true" ma:fieldsID="7e3423ca72e1e201701175621ae40da6" ns2:_="">
    <xsd:import namespace="596869a7-eb7e-40f0-9e8c-964dac23f70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6869a7-eb7e-40f0-9e8c-964dac23f706"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596869a7-eb7e-40f0-9e8c-964dac23f706">25XCQX5SHMCR-151644272-10</_dlc_DocId>
    <_dlc_DocIdUrl xmlns="596869a7-eb7e-40f0-9e8c-964dac23f706">
      <Url>https://www2.sgc.gov.co/Publicaciones/_layouts/15/DocIdRedir.aspx?ID=25XCQX5SHMCR-151644272-10</Url>
      <Description>25XCQX5SHMCR-151644272-10</Description>
    </_dlc_DocIdUrl>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ED3A6B66-DCCF-4F10-A43E-E17C4DFC20D8}"/>
</file>

<file path=customXml/itemProps2.xml><?xml version="1.0" encoding="utf-8"?>
<ds:datastoreItem xmlns:ds="http://schemas.openxmlformats.org/officeDocument/2006/customXml" ds:itemID="{10602A83-C17D-4B1F-BA71-B4D482AB2425}"/>
</file>

<file path=customXml/itemProps3.xml><?xml version="1.0" encoding="utf-8"?>
<ds:datastoreItem xmlns:ds="http://schemas.openxmlformats.org/officeDocument/2006/customXml" ds:itemID="{81FB5B4F-FE8C-46E9-AED5-9C847CC6B165}"/>
</file>

<file path=customXml/itemProps4.xml><?xml version="1.0" encoding="utf-8"?>
<ds:datastoreItem xmlns:ds="http://schemas.openxmlformats.org/officeDocument/2006/customXml" ds:itemID="{3979BFA0-EC8C-4292-8E75-BC7EBB0A0203}"/>
</file>

<file path=docProps/app.xml><?xml version="1.0" encoding="utf-8"?>
<Properties xmlns="http://schemas.openxmlformats.org/officeDocument/2006/extended-properties" xmlns:vt="http://schemas.openxmlformats.org/officeDocument/2006/docPropsVTypes">
  <TotalTime>1376</TotalTime>
  <Words>1368</Words>
  <Application>Microsoft Office PowerPoint</Application>
  <PresentationFormat>Presentación en pantalla (4:3)</PresentationFormat>
  <Paragraphs>223</Paragraphs>
  <Slides>40</Slides>
  <Notes>4</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40</vt:i4>
      </vt:variant>
    </vt:vector>
  </HeadingPairs>
  <TitlesOfParts>
    <vt:vector size="52" baseType="lpstr">
      <vt:lpstr>Arial</vt:lpstr>
      <vt:lpstr>Calibri</vt:lpstr>
      <vt:lpstr>Comic Sans MS</vt:lpstr>
      <vt:lpstr>Garamond</vt:lpstr>
      <vt:lpstr>Impact</vt:lpstr>
      <vt:lpstr>Symbol</vt:lpstr>
      <vt:lpstr>Tahoma</vt:lpstr>
      <vt:lpstr>Times New Roman</vt:lpstr>
      <vt:lpstr>Wingdings</vt:lpstr>
      <vt:lpstr>Tema de Office</vt:lpstr>
      <vt:lpstr>Picture</vt:lpstr>
      <vt:lpstr>Fotografía de Photo Editor</vt:lpstr>
      <vt:lpstr>Presentación de PowerPoint</vt:lpstr>
      <vt:lpstr>Presentación de PowerPoint</vt:lpstr>
      <vt:lpstr>Introducción</vt:lpstr>
      <vt:lpstr>República Dominicana</vt:lpstr>
      <vt:lpstr>Presentación de PowerPoint</vt:lpstr>
      <vt:lpstr>Geología de la Española</vt:lpstr>
      <vt:lpstr>Geología de la Española</vt:lpstr>
      <vt:lpstr>Presentación de PowerPoint</vt:lpstr>
      <vt:lpstr>Presentación de PowerPoint</vt:lpstr>
      <vt:lpstr>Cada Terreno Tectónico  con distinta historia geológica separado de su vecino por  fallas geológicas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Mapa de Lugares de Interés Geológico  Provincia Sanchez Ramírez</vt:lpstr>
      <vt:lpstr>Geomorfología</vt:lpstr>
      <vt:lpstr>Presentación de PowerPoint</vt:lpstr>
      <vt:lpstr>Presentación de PowerPoint</vt:lpstr>
      <vt:lpstr>Terremoto de Puerto Plata en septiembre de 2003</vt:lpstr>
      <vt:lpstr>Lago Azuei en Haití</vt:lpstr>
      <vt:lpstr>Crecida del Lago Enriquillo desde 2007 al  2011  carretera Boca de Cachón-Jimani</vt:lpstr>
      <vt:lpstr>Presentación de PowerPoint</vt:lpstr>
      <vt:lpstr>Presentación de PowerPoint</vt:lpstr>
      <vt:lpstr>Presentación de PowerPoint</vt:lpstr>
      <vt:lpstr>        Cuencas Hidrográficas de Rep. Dominicana</vt:lpstr>
      <vt:lpstr>Salto Yanigua en zona kárstica de los Haitises, provincia Monte Plata</vt:lpstr>
      <vt:lpstr>Erosión intensa en Imbert, Puerto Plata,  lluvias  de noviembre de 2016</vt:lpstr>
      <vt:lpstr>Presentación de PowerPoint</vt:lpstr>
      <vt:lpstr>Presentación de PowerPoint</vt:lpstr>
      <vt:lpstr>Hidrogeología de Republica Dominicana</vt:lpstr>
      <vt:lpstr>Presentación de PowerPoint</vt:lpstr>
      <vt:lpstr>Mapa General de Derechos Mineros Parques y Áreas Protegidas Julio 2014</vt:lpstr>
      <vt:lpstr>Presentación de PowerPoint</vt:lpstr>
      <vt:lpstr>65 % del área de la Provincia son Parques Nacionales.  35 % Para el desarrollo de la Provincia</vt:lpstr>
      <vt:lpstr>Cavernas en zona kárstica, playas, bauxita y paisajes impresionantes  de Pedernales</vt:lpstr>
      <vt:lpstr>Conclusión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Santiago Munoz</dc:creator>
  <cp:lastModifiedBy>Santiago Muñoz Thomen</cp:lastModifiedBy>
  <cp:revision>443</cp:revision>
  <dcterms:created xsi:type="dcterms:W3CDTF">2014-05-14T03:14:21Z</dcterms:created>
  <dcterms:modified xsi:type="dcterms:W3CDTF">2017-11-21T21:15:56Z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0x0101005D9D585549D5A74AB9C7C4625D27AB24</vt:lpwstr>
  </property>
  <property fmtid="{D5CDD505-2E9C-101B-9397-08002B2CF9AE}" pid="3" name="_dlc_DocIdItemGuid">
    <vt:lpwstr>7bdfba2f-8e0a-4891-b8f7-d47966b7c2ea</vt:lpwstr>
  </property>
</Properties>
</file>